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0" d="100"/>
          <a:sy n="120" d="100"/>
        </p:scale>
        <p:origin x="-1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3385691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3070755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35954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383789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3060622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2997783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152570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3919011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2627906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1362921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326AECF-B48B-4C4B-9717-31BE6D8906E8}" type="datetimeFigureOut">
              <a:rPr kumimoji="1" lang="ja-JP" altLang="en-US" smtClean="0"/>
              <a:t>2013/06/17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11306445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6AECF-B48B-4C4B-9717-31BE6D8906E8}" type="datetimeFigureOut">
              <a:rPr kumimoji="1" lang="ja-JP" altLang="en-US" smtClean="0"/>
              <a:t>2013/06/17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44F6A-734D-F54F-BF78-3AEAD9FBF27B}" type="slidenum">
              <a:rPr kumimoji="1" lang="ja-JP" altLang="en-US" smtClean="0"/>
              <a:t>‹#›</a:t>
            </a:fld>
            <a:endParaRPr kumimoji="1" lang="ja-JP" altLang="en-US"/>
          </a:p>
        </p:txBody>
      </p:sp>
    </p:spTree>
    <p:extLst>
      <p:ext uri="{BB962C8B-B14F-4D97-AF65-F5344CB8AC3E}">
        <p14:creationId xmlns:p14="http://schemas.microsoft.com/office/powerpoint/2010/main" val="2119210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3200" dirty="0" smtClean="0"/>
              <a:t>コンテンツ・クリエイティビティ・ビジネス</a:t>
            </a:r>
            <a:endParaRPr kumimoji="1" lang="ja-JP" altLang="en-US" sz="3200" dirty="0"/>
          </a:p>
        </p:txBody>
      </p:sp>
      <p:sp>
        <p:nvSpPr>
          <p:cNvPr id="3" name="サブタイトル 2"/>
          <p:cNvSpPr>
            <a:spLocks noGrp="1"/>
          </p:cNvSpPr>
          <p:nvPr>
            <p:ph type="subTitle" idx="1"/>
          </p:nvPr>
        </p:nvSpPr>
        <p:spPr/>
        <p:txBody>
          <a:bodyPr>
            <a:normAutofit/>
          </a:bodyPr>
          <a:lstStyle/>
          <a:p>
            <a:r>
              <a:rPr kumimoji="1" lang="ja-JP" altLang="en-US" sz="2800" dirty="0" smtClean="0"/>
              <a:t>２０１３年６月１８日</a:t>
            </a:r>
            <a:endParaRPr kumimoji="1" lang="en-US" altLang="ja-JP" sz="2800" dirty="0" smtClean="0"/>
          </a:p>
          <a:p>
            <a:r>
              <a:rPr lang="ja-JP" altLang="en-US" sz="2800" dirty="0" smtClean="0"/>
              <a:t>廣瀬　禎彦</a:t>
            </a:r>
            <a:endParaRPr lang="en-US" altLang="ja-JP" sz="2800" dirty="0" smtClean="0"/>
          </a:p>
          <a:p>
            <a:r>
              <a:rPr kumimoji="1" lang="en-US" altLang="ja-JP" sz="2800" dirty="0" smtClean="0"/>
              <a:t>http://</a:t>
            </a:r>
            <a:r>
              <a:rPr kumimoji="1" lang="en-US" altLang="ja-JP" sz="2800" dirty="0" err="1" smtClean="0"/>
              <a:t>www.hirose-sadahiko.com</a:t>
            </a:r>
            <a:r>
              <a:rPr kumimoji="1" lang="en-US" altLang="ja-JP" sz="2800" dirty="0" smtClean="0"/>
              <a:t>/</a:t>
            </a:r>
            <a:endParaRPr kumimoji="1" lang="ja-JP" altLang="en-US" sz="2800" dirty="0"/>
          </a:p>
        </p:txBody>
      </p:sp>
    </p:spTree>
    <p:extLst>
      <p:ext uri="{BB962C8B-B14F-4D97-AF65-F5344CB8AC3E}">
        <p14:creationId xmlns:p14="http://schemas.microsoft.com/office/powerpoint/2010/main" val="4567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smtClean="0"/>
              <a:t>グローバル・ビレッジ</a:t>
            </a:r>
            <a:endParaRPr kumimoji="1" lang="ja-JP" altLang="en-US" sz="2800" dirty="0"/>
          </a:p>
        </p:txBody>
      </p:sp>
      <p:sp>
        <p:nvSpPr>
          <p:cNvPr id="3" name="コンテンツ プレースホルダー 2"/>
          <p:cNvSpPr>
            <a:spLocks noGrp="1"/>
          </p:cNvSpPr>
          <p:nvPr>
            <p:ph idx="1"/>
          </p:nvPr>
        </p:nvSpPr>
        <p:spPr/>
        <p:txBody>
          <a:bodyPr>
            <a:normAutofit lnSpcReduction="10000"/>
          </a:bodyPr>
          <a:lstStyle/>
          <a:p>
            <a:r>
              <a:rPr kumimoji="1" lang="ja-JP" altLang="en-US" sz="2000" dirty="0" smtClean="0"/>
              <a:t>マクルーハンのキーメッセージのひとつ</a:t>
            </a:r>
            <a:endParaRPr kumimoji="1" lang="en-US" altLang="ja-JP" sz="2000" dirty="0" smtClean="0"/>
          </a:p>
          <a:p>
            <a:endParaRPr lang="en-US" altLang="ja-JP" sz="2000" dirty="0"/>
          </a:p>
          <a:p>
            <a:r>
              <a:rPr lang="ja-JP" altLang="en-US" sz="2000" dirty="0" smtClean="0"/>
              <a:t>テレビ</a:t>
            </a:r>
            <a:r>
              <a:rPr kumimoji="1" lang="ja-JP" altLang="en-US" sz="2000" dirty="0" smtClean="0"/>
              <a:t>の可能性を見て発想した</a:t>
            </a:r>
            <a:endParaRPr kumimoji="1" lang="en-US" altLang="ja-JP" sz="2000" dirty="0" smtClean="0"/>
          </a:p>
          <a:p>
            <a:pPr marL="0" indent="0">
              <a:buNone/>
            </a:pPr>
            <a:r>
              <a:rPr lang="ja-JP" altLang="ja-JP" sz="2000" dirty="0"/>
              <a:t>　</a:t>
            </a:r>
            <a:r>
              <a:rPr lang="ja-JP" altLang="en-US" sz="2000" dirty="0" smtClean="0"/>
              <a:t>　　　１９５０年代の後半から１９６０年代の前半</a:t>
            </a:r>
            <a:endParaRPr lang="en-US" altLang="ja-JP" sz="2000" dirty="0" smtClean="0"/>
          </a:p>
          <a:p>
            <a:pPr marL="0" indent="0">
              <a:buNone/>
            </a:pPr>
            <a:r>
              <a:rPr kumimoji="1" lang="ja-JP" altLang="ja-JP" sz="2000" dirty="0"/>
              <a:t>　</a:t>
            </a:r>
            <a:r>
              <a:rPr kumimoji="1" lang="ja-JP" altLang="en-US" sz="2000" dirty="0" smtClean="0"/>
              <a:t>　　　ひょっとしたらテレビとコンピューターがつながることをイメージしてい</a:t>
            </a:r>
            <a:endParaRPr kumimoji="1" lang="en-US" altLang="ja-JP" sz="2000" dirty="0" smtClean="0"/>
          </a:p>
          <a:p>
            <a:pPr marL="0" indent="0">
              <a:buNone/>
            </a:pPr>
            <a:r>
              <a:rPr lang="ja-JP" altLang="ja-JP" sz="2000" dirty="0"/>
              <a:t>　</a:t>
            </a:r>
            <a:r>
              <a:rPr lang="ja-JP" altLang="en-US" sz="2000" dirty="0" smtClean="0"/>
              <a:t>　　　たのかもしれない</a:t>
            </a:r>
            <a:endParaRPr lang="en-US" altLang="ja-JP" sz="2000" dirty="0" smtClean="0"/>
          </a:p>
          <a:p>
            <a:pPr marL="0" indent="0">
              <a:buNone/>
            </a:pPr>
            <a:r>
              <a:rPr kumimoji="1" lang="ja-JP" altLang="ja-JP" sz="2000" dirty="0"/>
              <a:t>　</a:t>
            </a:r>
            <a:r>
              <a:rPr kumimoji="1" lang="ja-JP" altLang="en-US" sz="2000" dirty="0" smtClean="0"/>
              <a:t>　（参考）　　東京オリンピック　　　１９６４年</a:t>
            </a:r>
            <a:endParaRPr kumimoji="1" lang="en-US" altLang="ja-JP" sz="2000" dirty="0" smtClean="0"/>
          </a:p>
          <a:p>
            <a:pPr marL="0" indent="0">
              <a:buNone/>
            </a:pPr>
            <a:r>
              <a:rPr lang="ja-JP" altLang="ja-JP" sz="2000" dirty="0"/>
              <a:t>　</a:t>
            </a:r>
            <a:r>
              <a:rPr lang="ja-JP" altLang="en-US" sz="2000" dirty="0" smtClean="0"/>
              <a:t>　　　　　　　　　　　　　　　　　　　　　オンラインシステムが本格的に稼働した</a:t>
            </a:r>
            <a:endParaRPr lang="en-US" altLang="ja-JP" sz="2000" dirty="0" smtClean="0"/>
          </a:p>
          <a:p>
            <a:pPr marL="0" indent="0">
              <a:buNone/>
            </a:pPr>
            <a:r>
              <a:rPr kumimoji="1" lang="ja-JP" altLang="ja-JP" sz="2000" dirty="0"/>
              <a:t>　</a:t>
            </a:r>
            <a:r>
              <a:rPr kumimoji="1" lang="ja-JP" altLang="en-US" sz="2000" dirty="0" smtClean="0"/>
              <a:t>　　　　　　　　　　　　　　　　　　　　　最初の時期で、文字だけが表示できる</a:t>
            </a:r>
            <a:endParaRPr kumimoji="1" lang="en-US" altLang="ja-JP" sz="2000" dirty="0" smtClean="0"/>
          </a:p>
          <a:p>
            <a:pPr marL="0" indent="0">
              <a:buNone/>
            </a:pPr>
            <a:r>
              <a:rPr lang="ja-JP" altLang="ja-JP" sz="2000" dirty="0"/>
              <a:t>　</a:t>
            </a:r>
            <a:r>
              <a:rPr lang="ja-JP" altLang="en-US" sz="2000" dirty="0" smtClean="0"/>
              <a:t>　　　　　　　　　　　　　　　　　　　　　ブラウン管端末がネットワークに接続</a:t>
            </a:r>
            <a:endParaRPr kumimoji="1" lang="en-US" altLang="ja-JP" sz="2000" dirty="0" smtClean="0"/>
          </a:p>
          <a:p>
            <a:endParaRPr lang="en-US" altLang="ja-JP" sz="2000" dirty="0"/>
          </a:p>
          <a:p>
            <a:r>
              <a:rPr kumimoji="1" lang="ja-JP" altLang="en-US" sz="2000" dirty="0" smtClean="0"/>
              <a:t>今と比べて，当時まだ存在していなかったのは双方向コミュニケーションとオープン　ネットワーク</a:t>
            </a:r>
            <a:endParaRPr kumimoji="1" lang="ja-JP" altLang="en-US" sz="2000" dirty="0"/>
          </a:p>
        </p:txBody>
      </p:sp>
    </p:spTree>
    <p:extLst>
      <p:ext uri="{BB962C8B-B14F-4D97-AF65-F5344CB8AC3E}">
        <p14:creationId xmlns:p14="http://schemas.microsoft.com/office/powerpoint/2010/main" val="3693050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グローバル・ビレッジ（２）</a:t>
            </a:r>
            <a:endParaRPr kumimoji="1" lang="ja-JP" altLang="en-US" sz="2800" dirty="0"/>
          </a:p>
        </p:txBody>
      </p:sp>
      <p:sp>
        <p:nvSpPr>
          <p:cNvPr id="3" name="コンテンツ プレースホルダー 2"/>
          <p:cNvSpPr>
            <a:spLocks noGrp="1"/>
          </p:cNvSpPr>
          <p:nvPr>
            <p:ph idx="1"/>
          </p:nvPr>
        </p:nvSpPr>
        <p:spPr/>
        <p:txBody>
          <a:bodyPr>
            <a:normAutofit/>
          </a:bodyPr>
          <a:lstStyle/>
          <a:p>
            <a:r>
              <a:rPr kumimoji="1" lang="ja-JP" altLang="en-US" sz="2000" dirty="0" smtClean="0"/>
              <a:t>グローバル　　　　地球規模</a:t>
            </a:r>
            <a:endParaRPr kumimoji="1" lang="en-US" altLang="ja-JP" sz="2000" dirty="0" smtClean="0"/>
          </a:p>
          <a:p>
            <a:endParaRPr lang="en-US" altLang="ja-JP" sz="2000" dirty="0"/>
          </a:p>
          <a:p>
            <a:r>
              <a:rPr kumimoji="1" lang="ja-JP" altLang="en-US" sz="2000" dirty="0" smtClean="0"/>
              <a:t>ビレッジ　　　　　　都市、都会ではなく　村、ローカル</a:t>
            </a:r>
            <a:endParaRPr kumimoji="1" lang="en-US" altLang="ja-JP" sz="2000" dirty="0" smtClean="0"/>
          </a:p>
          <a:p>
            <a:endParaRPr lang="en-US" altLang="ja-JP" sz="2000" dirty="0"/>
          </a:p>
          <a:p>
            <a:r>
              <a:rPr kumimoji="1" lang="ja-JP" altLang="en-US" sz="2000" dirty="0" smtClean="0"/>
              <a:t>ネットワークをイメージすれば，それが世界的なきぼで広がるグローバルなネットワークになると発想するのは難しくない。　　ただし、テレビは</a:t>
            </a:r>
            <a:r>
              <a:rPr kumimoji="1" lang="en-US" altLang="ja-JP" sz="2000" dirty="0" smtClean="0"/>
              <a:t>FM</a:t>
            </a:r>
            <a:r>
              <a:rPr lang="ja-JP" altLang="en-US" sz="2000" dirty="0" smtClean="0"/>
              <a:t>の世界だから届く範囲は限られていた時代だが、、、</a:t>
            </a:r>
            <a:endParaRPr lang="en-US" altLang="ja-JP" sz="2000" dirty="0" smtClean="0"/>
          </a:p>
          <a:p>
            <a:endParaRPr kumimoji="1" lang="en-US" altLang="ja-JP" sz="2000" dirty="0"/>
          </a:p>
          <a:p>
            <a:r>
              <a:rPr lang="ja-JP" altLang="en-US" sz="2000" dirty="0" smtClean="0"/>
              <a:t>ビレッジという発想はどこから出て来たか？</a:t>
            </a:r>
            <a:endParaRPr lang="en-US" altLang="ja-JP" sz="2000" dirty="0" smtClean="0"/>
          </a:p>
          <a:p>
            <a:pPr marL="0" indent="0">
              <a:buNone/>
            </a:pPr>
            <a:r>
              <a:rPr kumimoji="1" lang="ja-JP" altLang="ja-JP" sz="2000" dirty="0"/>
              <a:t>　</a:t>
            </a:r>
            <a:r>
              <a:rPr kumimoji="1" lang="ja-JP" altLang="en-US" sz="2000" dirty="0" smtClean="0"/>
              <a:t>　　実現しているかたちはソーシャルネットワーク</a:t>
            </a:r>
            <a:endParaRPr kumimoji="1" lang="en-US" altLang="ja-JP" sz="2000" dirty="0" smtClean="0"/>
          </a:p>
          <a:p>
            <a:pPr marL="0" indent="0">
              <a:buNone/>
            </a:pPr>
            <a:r>
              <a:rPr lang="ja-JP" altLang="ja-JP" sz="2000" dirty="0"/>
              <a:t>　</a:t>
            </a:r>
            <a:r>
              <a:rPr lang="ja-JP" altLang="en-US" sz="2000" dirty="0" smtClean="0"/>
              <a:t>　　ちいさな集団がたくさんあって、その中心になるような，大都会が</a:t>
            </a:r>
            <a:endParaRPr lang="en-US" altLang="ja-JP" sz="2000" dirty="0" smtClean="0"/>
          </a:p>
          <a:p>
            <a:pPr marL="0" indent="0">
              <a:buNone/>
            </a:pPr>
            <a:r>
              <a:rPr kumimoji="1" lang="ja-JP" altLang="ja-JP" sz="2000" dirty="0"/>
              <a:t>　</a:t>
            </a:r>
            <a:r>
              <a:rPr kumimoji="1" lang="ja-JP" altLang="en-US" sz="2000" dirty="0" smtClean="0"/>
              <a:t>　　あるわけでない構造をイメージしていた</a:t>
            </a:r>
            <a:endParaRPr kumimoji="1" lang="ja-JP" altLang="en-US" sz="2000" dirty="0"/>
          </a:p>
        </p:txBody>
      </p:sp>
    </p:spTree>
    <p:extLst>
      <p:ext uri="{BB962C8B-B14F-4D97-AF65-F5344CB8AC3E}">
        <p14:creationId xmlns:p14="http://schemas.microsoft.com/office/powerpoint/2010/main" val="52147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グローバル・ビレッジ（３）</a:t>
            </a:r>
            <a:endParaRPr kumimoji="1" lang="ja-JP" altLang="en-US" sz="2800" dirty="0"/>
          </a:p>
        </p:txBody>
      </p:sp>
      <p:sp>
        <p:nvSpPr>
          <p:cNvPr id="3" name="コンテンツ プレースホルダー 2"/>
          <p:cNvSpPr>
            <a:spLocks noGrp="1"/>
          </p:cNvSpPr>
          <p:nvPr>
            <p:ph idx="1"/>
          </p:nvPr>
        </p:nvSpPr>
        <p:spPr/>
        <p:txBody>
          <a:bodyPr>
            <a:normAutofit/>
          </a:bodyPr>
          <a:lstStyle/>
          <a:p>
            <a:r>
              <a:rPr lang="ja-JP" altLang="en-US" sz="2000" dirty="0" smtClean="0"/>
              <a:t>発展の経路をたどってみる　　　　予測のため</a:t>
            </a:r>
            <a:endParaRPr lang="en-US" altLang="ja-JP" sz="2000" dirty="0" smtClean="0"/>
          </a:p>
          <a:p>
            <a:endParaRPr kumimoji="1" lang="en-US" altLang="ja-JP" sz="2000" dirty="0"/>
          </a:p>
          <a:p>
            <a:r>
              <a:rPr lang="ja-JP" altLang="en-US" sz="2000" dirty="0" smtClean="0"/>
              <a:t>連続的変化とカタストロフィカルな変化</a:t>
            </a:r>
            <a:endParaRPr lang="en-US" altLang="ja-JP" sz="2000" dirty="0" smtClean="0"/>
          </a:p>
          <a:p>
            <a:endParaRPr kumimoji="1" lang="en-US" altLang="ja-JP" sz="2000" dirty="0"/>
          </a:p>
          <a:p>
            <a:endParaRPr lang="en-US" altLang="ja-JP" sz="2000" dirty="0" smtClean="0"/>
          </a:p>
          <a:p>
            <a:r>
              <a:rPr kumimoji="1" lang="ja-JP" altLang="en-US" sz="2000" dirty="0" smtClean="0"/>
              <a:t>１９６０年代の終わり、アメリカ大統領選挙でテレビのメディアとしての力が確立。　　ケネディとニクソンのテレビ討論会でそれまでは有利だと評価されていたニクソンがこの討論会の結果、討論の内容（コンテンツ）よりもメディアの伝える容貌（メディアの性格）でケネディに敗北</a:t>
            </a:r>
            <a:endParaRPr kumimoji="1" lang="en-US" altLang="ja-JP" sz="2000" dirty="0" smtClean="0"/>
          </a:p>
          <a:p>
            <a:endParaRPr lang="en-US" altLang="ja-JP" sz="2000" dirty="0"/>
          </a:p>
          <a:p>
            <a:r>
              <a:rPr kumimoji="1" lang="ja-JP" altLang="en-US" sz="2000" dirty="0" smtClean="0"/>
              <a:t>「メディアはメッセージ」の代表的な例</a:t>
            </a:r>
            <a:endParaRPr kumimoji="1" lang="ja-JP" altLang="en-US" sz="2000" dirty="0"/>
          </a:p>
        </p:txBody>
      </p:sp>
    </p:spTree>
    <p:extLst>
      <p:ext uri="{BB962C8B-B14F-4D97-AF65-F5344CB8AC3E}">
        <p14:creationId xmlns:p14="http://schemas.microsoft.com/office/powerpoint/2010/main" val="2734173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グローバル・ビレッジ（４）</a:t>
            </a:r>
            <a:endParaRPr kumimoji="1" lang="ja-JP" altLang="en-US" sz="2800" dirty="0"/>
          </a:p>
        </p:txBody>
      </p:sp>
      <p:sp>
        <p:nvSpPr>
          <p:cNvPr id="3" name="コンテンツ プレースホルダー 2"/>
          <p:cNvSpPr>
            <a:spLocks noGrp="1"/>
          </p:cNvSpPr>
          <p:nvPr>
            <p:ph idx="1"/>
          </p:nvPr>
        </p:nvSpPr>
        <p:spPr/>
        <p:txBody>
          <a:bodyPr>
            <a:normAutofit lnSpcReduction="10000"/>
          </a:bodyPr>
          <a:lstStyle/>
          <a:p>
            <a:r>
              <a:rPr lang="ja-JP" altLang="en-US" sz="2000" dirty="0" smtClean="0"/>
              <a:t>１９６４年、東京オリンピックの記録集計にコンピュータとネットワークが結びつけて使われたことによりコンピュータがネットワークにつながっていることを一般の人が初めて知った。</a:t>
            </a:r>
            <a:endParaRPr lang="en-US" altLang="ja-JP" sz="2000" dirty="0" smtClean="0"/>
          </a:p>
          <a:p>
            <a:endParaRPr kumimoji="1" lang="en-US" altLang="ja-JP" sz="2000" dirty="0"/>
          </a:p>
          <a:p>
            <a:r>
              <a:rPr lang="ja-JP" altLang="en-US" sz="2000" dirty="0" smtClean="0"/>
              <a:t>コンピュータがネットワークにつながれて記録集計につかわれたことにより、すべての競技の記録集計結果を閉会式までに提出することができた（オリンピック史上はじめて）</a:t>
            </a:r>
            <a:endParaRPr lang="en-US" altLang="ja-JP" sz="2000" dirty="0" smtClean="0"/>
          </a:p>
          <a:p>
            <a:endParaRPr kumimoji="1" lang="en-US" altLang="ja-JP" sz="2000" dirty="0"/>
          </a:p>
          <a:p>
            <a:r>
              <a:rPr lang="ja-JP" altLang="en-US" sz="2000" dirty="0" smtClean="0"/>
              <a:t>当時使われたコンピュータ</a:t>
            </a:r>
            <a:endParaRPr lang="en-US" altLang="ja-JP" sz="2000" dirty="0" smtClean="0"/>
          </a:p>
          <a:p>
            <a:pPr marL="0" indent="0">
              <a:buNone/>
            </a:pPr>
            <a:r>
              <a:rPr kumimoji="1" lang="ja-JP" altLang="ja-JP" sz="2000" dirty="0"/>
              <a:t>　</a:t>
            </a:r>
            <a:r>
              <a:rPr kumimoji="1" lang="ja-JP" altLang="en-US" sz="2000" dirty="0" smtClean="0"/>
              <a:t>　　　　　　メモリーサイズは１６</a:t>
            </a:r>
            <a:r>
              <a:rPr kumimoji="1" lang="en-US" altLang="ja-JP" sz="2000" dirty="0" smtClean="0"/>
              <a:t>K</a:t>
            </a:r>
            <a:r>
              <a:rPr lang="ja-JP" altLang="en-US" sz="2000" dirty="0" smtClean="0"/>
              <a:t>ワード</a:t>
            </a:r>
            <a:endParaRPr lang="en-US" altLang="ja-JP" sz="2000" dirty="0" smtClean="0"/>
          </a:p>
          <a:p>
            <a:pPr marL="0" indent="0">
              <a:buNone/>
            </a:pPr>
            <a:r>
              <a:rPr kumimoji="1" lang="ja-JP" altLang="ja-JP" sz="2000" dirty="0"/>
              <a:t>　</a:t>
            </a:r>
            <a:r>
              <a:rPr kumimoji="1" lang="ja-JP" altLang="en-US" sz="2000" dirty="0" smtClean="0"/>
              <a:t>　　　　　　大きさはほぼ教室一杯になるほど</a:t>
            </a:r>
            <a:endParaRPr kumimoji="1" lang="en-US" altLang="ja-JP" sz="2000" dirty="0" smtClean="0"/>
          </a:p>
          <a:p>
            <a:pPr marL="0" indent="0">
              <a:buNone/>
            </a:pPr>
            <a:r>
              <a:rPr lang="ja-JP" altLang="ja-JP" sz="2000" dirty="0"/>
              <a:t>　</a:t>
            </a:r>
            <a:r>
              <a:rPr lang="ja-JP" altLang="en-US" sz="2000" dirty="0" smtClean="0"/>
              <a:t>　　　　　　トランジスターを素子として使用</a:t>
            </a:r>
            <a:endParaRPr lang="en-US" altLang="ja-JP" sz="2000" dirty="0" smtClean="0"/>
          </a:p>
          <a:p>
            <a:pPr marL="0" indent="0">
              <a:buNone/>
            </a:pPr>
            <a:r>
              <a:rPr kumimoji="1" lang="ja-JP" altLang="ja-JP" sz="2000" dirty="0"/>
              <a:t>　</a:t>
            </a:r>
            <a:r>
              <a:rPr kumimoji="1" lang="ja-JP" altLang="en-US" sz="2000" dirty="0" smtClean="0"/>
              <a:t>　　　　　　通信端末は電動タイプライターに通信機能をつけたもの</a:t>
            </a:r>
            <a:endParaRPr kumimoji="1" lang="ja-JP" altLang="en-US" sz="2000" dirty="0"/>
          </a:p>
        </p:txBody>
      </p:sp>
    </p:spTree>
    <p:extLst>
      <p:ext uri="{BB962C8B-B14F-4D97-AF65-F5344CB8AC3E}">
        <p14:creationId xmlns:p14="http://schemas.microsoft.com/office/powerpoint/2010/main" val="119681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参考</a:t>
            </a:r>
            <a:endParaRPr kumimoji="1" lang="ja-JP" altLang="en-US" sz="2800" dirty="0"/>
          </a:p>
        </p:txBody>
      </p:sp>
      <p:sp>
        <p:nvSpPr>
          <p:cNvPr id="3" name="コンテンツ プレースホルダー 2"/>
          <p:cNvSpPr>
            <a:spLocks noGrp="1"/>
          </p:cNvSpPr>
          <p:nvPr>
            <p:ph idx="1"/>
          </p:nvPr>
        </p:nvSpPr>
        <p:spPr/>
        <p:txBody>
          <a:bodyPr>
            <a:normAutofit/>
          </a:bodyPr>
          <a:lstStyle/>
          <a:p>
            <a:r>
              <a:rPr kumimoji="1" lang="ja-JP" altLang="en-US" sz="2000" dirty="0" smtClean="0"/>
              <a:t>１９６４年は日本にとってエポックメイキングな年</a:t>
            </a:r>
            <a:endParaRPr kumimoji="1" lang="en-US" altLang="ja-JP" sz="2000" dirty="0" smtClean="0"/>
          </a:p>
          <a:p>
            <a:pPr marL="0" indent="0">
              <a:buNone/>
            </a:pPr>
            <a:endParaRPr lang="en-US" altLang="ja-JP" sz="2000" dirty="0" smtClean="0"/>
          </a:p>
          <a:p>
            <a:pPr marL="0" indent="0">
              <a:buNone/>
            </a:pPr>
            <a:r>
              <a:rPr kumimoji="1" lang="ja-JP" altLang="ja-JP" sz="2000" dirty="0"/>
              <a:t>　</a:t>
            </a:r>
            <a:r>
              <a:rPr kumimoji="1" lang="ja-JP" altLang="en-US" sz="2000" dirty="0" smtClean="0"/>
              <a:t>　　　東海道新幹線が東京ー新大阪間で開通</a:t>
            </a:r>
            <a:endParaRPr kumimoji="1" lang="en-US" altLang="ja-JP" sz="2000" dirty="0" smtClean="0"/>
          </a:p>
          <a:p>
            <a:pPr marL="0" indent="0">
              <a:buNone/>
            </a:pPr>
            <a:endParaRPr lang="en-US" altLang="ja-JP" sz="2000" dirty="0"/>
          </a:p>
          <a:p>
            <a:pPr marL="0" indent="0">
              <a:buNone/>
            </a:pPr>
            <a:r>
              <a:rPr kumimoji="1" lang="ja-JP" altLang="ja-JP" sz="2000" dirty="0" smtClean="0"/>
              <a:t>　</a:t>
            </a:r>
            <a:r>
              <a:rPr kumimoji="1" lang="ja-JP" altLang="en-US" sz="2000" dirty="0" smtClean="0"/>
              <a:t>　　　首都高速道路が羽田ー代々木間で開通</a:t>
            </a:r>
            <a:endParaRPr kumimoji="1" lang="en-US" altLang="ja-JP" sz="2000" dirty="0" smtClean="0"/>
          </a:p>
          <a:p>
            <a:pPr marL="0" indent="0">
              <a:buNone/>
            </a:pPr>
            <a:endParaRPr lang="en-US" altLang="ja-JP" sz="2000" dirty="0"/>
          </a:p>
          <a:p>
            <a:pPr marL="0" indent="0">
              <a:buNone/>
            </a:pPr>
            <a:r>
              <a:rPr kumimoji="1" lang="ja-JP" altLang="ja-JP" sz="2000" dirty="0" smtClean="0"/>
              <a:t>　</a:t>
            </a:r>
            <a:r>
              <a:rPr kumimoji="1" lang="ja-JP" altLang="en-US" sz="2000" dirty="0" smtClean="0"/>
              <a:t>　　　代々木の米軍住宅地跡を整備し、選手村とした</a:t>
            </a:r>
            <a:endParaRPr kumimoji="1" lang="en-US" altLang="ja-JP" sz="2000" dirty="0" smtClean="0"/>
          </a:p>
          <a:p>
            <a:pPr marL="0" indent="0">
              <a:buNone/>
            </a:pPr>
            <a:r>
              <a:rPr lang="ja-JP" altLang="ja-JP" sz="2000" dirty="0"/>
              <a:t>　</a:t>
            </a:r>
            <a:r>
              <a:rPr lang="ja-JP" altLang="en-US" sz="2000" dirty="0" smtClean="0"/>
              <a:t>　　　いまの代々木公園の前身</a:t>
            </a:r>
            <a:endParaRPr kumimoji="1" lang="en-US" altLang="ja-JP" sz="2000" dirty="0" smtClean="0"/>
          </a:p>
          <a:p>
            <a:endParaRPr lang="en-US" altLang="ja-JP" sz="2000" dirty="0"/>
          </a:p>
          <a:p>
            <a:r>
              <a:rPr kumimoji="1" lang="ja-JP" altLang="en-US" sz="2000" dirty="0" smtClean="0"/>
              <a:t>米国ではケネディが暗殺され、ベトナム戦争が泥沼化</a:t>
            </a:r>
            <a:endParaRPr kumimoji="1" lang="ja-JP" altLang="en-US" sz="2000" dirty="0"/>
          </a:p>
        </p:txBody>
      </p:sp>
    </p:spTree>
    <p:extLst>
      <p:ext uri="{BB962C8B-B14F-4D97-AF65-F5344CB8AC3E}">
        <p14:creationId xmlns:p14="http://schemas.microsoft.com/office/powerpoint/2010/main" val="1388187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グローバル。ビレッジ（５）</a:t>
            </a:r>
            <a:endParaRPr kumimoji="1" lang="ja-JP" altLang="en-US" sz="2800" dirty="0"/>
          </a:p>
        </p:txBody>
      </p:sp>
      <p:sp>
        <p:nvSpPr>
          <p:cNvPr id="3" name="コンテンツ プレースホルダー 2"/>
          <p:cNvSpPr>
            <a:spLocks noGrp="1"/>
          </p:cNvSpPr>
          <p:nvPr>
            <p:ph idx="1"/>
          </p:nvPr>
        </p:nvSpPr>
        <p:spPr/>
        <p:txBody>
          <a:bodyPr>
            <a:normAutofit/>
          </a:bodyPr>
          <a:lstStyle/>
          <a:p>
            <a:r>
              <a:rPr kumimoji="1" lang="ja-JP" altLang="en-US" sz="2000" dirty="0" smtClean="0"/>
              <a:t>１９６９年、</a:t>
            </a:r>
            <a:r>
              <a:rPr kumimoji="1" lang="en-US" altLang="ja-JP" sz="2000" dirty="0" smtClean="0"/>
              <a:t>ARPA</a:t>
            </a:r>
            <a:r>
              <a:rPr kumimoji="1" lang="ja-JP" altLang="en-US" sz="2000" dirty="0" smtClean="0"/>
              <a:t>ネットがスタート</a:t>
            </a:r>
            <a:endParaRPr kumimoji="1" lang="en-US" altLang="ja-JP" sz="2000" dirty="0" smtClean="0"/>
          </a:p>
          <a:p>
            <a:pPr marL="0" indent="0">
              <a:buNone/>
            </a:pPr>
            <a:r>
              <a:rPr lang="ja-JP" altLang="ja-JP" sz="2000" dirty="0"/>
              <a:t>　</a:t>
            </a:r>
            <a:r>
              <a:rPr lang="ja-JP" altLang="en-US" sz="2000" dirty="0" smtClean="0"/>
              <a:t>　　　</a:t>
            </a:r>
            <a:r>
              <a:rPr lang="en-US" altLang="ja-JP" sz="2000" dirty="0" smtClean="0"/>
              <a:t>Advanced Research Project Agency Network</a:t>
            </a:r>
          </a:p>
          <a:p>
            <a:pPr marL="0" indent="0">
              <a:buNone/>
            </a:pPr>
            <a:r>
              <a:rPr kumimoji="1" lang="en-US" altLang="ja-JP" sz="2000" dirty="0"/>
              <a:t> </a:t>
            </a:r>
            <a:r>
              <a:rPr kumimoji="1" lang="en-US" altLang="ja-JP" sz="2000" dirty="0" smtClean="0"/>
              <a:t>         </a:t>
            </a:r>
            <a:r>
              <a:rPr lang="en-US" altLang="ja-JP" sz="2000" dirty="0"/>
              <a:t> </a:t>
            </a:r>
            <a:r>
              <a:rPr lang="ja-JP" altLang="en-US" sz="2000" dirty="0" smtClean="0"/>
              <a:t>米国国防総省の高等研究計画局が全国の主要研究機関の</a:t>
            </a:r>
            <a:endParaRPr lang="en-US" altLang="ja-JP" sz="2000" dirty="0" smtClean="0"/>
          </a:p>
          <a:p>
            <a:pPr marL="0" indent="0">
              <a:buNone/>
            </a:pPr>
            <a:r>
              <a:rPr kumimoji="1" lang="ja-JP" altLang="ja-JP" sz="2000" dirty="0"/>
              <a:t>　</a:t>
            </a:r>
            <a:r>
              <a:rPr kumimoji="1" lang="ja-JP" altLang="en-US" sz="2000" dirty="0" smtClean="0"/>
              <a:t>　　　コンピュータを通信ネットワークで接続し、コンピュータの資源を</a:t>
            </a:r>
            <a:endParaRPr kumimoji="1" lang="en-US" altLang="ja-JP" sz="2000" dirty="0" smtClean="0"/>
          </a:p>
          <a:p>
            <a:pPr marL="0" indent="0">
              <a:buNone/>
            </a:pPr>
            <a:r>
              <a:rPr lang="ja-JP" altLang="ja-JP" sz="2000" dirty="0"/>
              <a:t>　</a:t>
            </a:r>
            <a:r>
              <a:rPr lang="ja-JP" altLang="en-US" sz="2000" dirty="0" smtClean="0"/>
              <a:t>　　　研究者のあいだでシェアユースするために構築</a:t>
            </a:r>
            <a:endParaRPr lang="en-US" altLang="ja-JP" sz="2000" dirty="0" smtClean="0"/>
          </a:p>
          <a:p>
            <a:pPr marL="0" indent="0">
              <a:buNone/>
            </a:pPr>
            <a:r>
              <a:rPr kumimoji="1" lang="ja-JP" altLang="ja-JP" sz="2000" dirty="0"/>
              <a:t>　</a:t>
            </a:r>
            <a:r>
              <a:rPr kumimoji="1" lang="ja-JP" altLang="en-US" sz="2000" dirty="0" smtClean="0"/>
              <a:t>　　　その一部の機能が</a:t>
            </a:r>
            <a:r>
              <a:rPr kumimoji="1" lang="en-US" altLang="ja-JP" sz="2000" dirty="0" smtClean="0"/>
              <a:t>e-mail.</a:t>
            </a:r>
          </a:p>
          <a:p>
            <a:endParaRPr lang="en-US" altLang="ja-JP" sz="2000" dirty="0"/>
          </a:p>
          <a:p>
            <a:r>
              <a:rPr lang="ja-JP" altLang="en-US" sz="2000" dirty="0" smtClean="0"/>
              <a:t>現在のインタネットの基本となる二つの技術、</a:t>
            </a:r>
            <a:r>
              <a:rPr lang="en-US" altLang="ja-JP" sz="2000" dirty="0" smtClean="0"/>
              <a:t/>
            </a:r>
            <a:r>
              <a:rPr lang="ja-JP" altLang="en-US" sz="2000" dirty="0" smtClean="0"/>
              <a:t>通信プロトコルである</a:t>
            </a:r>
            <a:r>
              <a:rPr lang="en-US" altLang="ja-JP" sz="2000" dirty="0" smtClean="0"/>
              <a:t>TCP/IP</a:t>
            </a:r>
            <a:r>
              <a:rPr lang="ja-JP" altLang="en-US" sz="2000" dirty="0" smtClean="0"/>
              <a:t>とデータ転送の単位であるパケット方式がこのときに採用され、そのまま現在まで使い続けられている</a:t>
            </a:r>
            <a:endParaRPr lang="en-US" altLang="ja-JP" sz="2000" dirty="0" smtClean="0"/>
          </a:p>
          <a:p>
            <a:endParaRPr lang="en-US" altLang="ja-JP" sz="2000" dirty="0"/>
          </a:p>
          <a:p>
            <a:r>
              <a:rPr lang="ja-JP" altLang="en-US" sz="2000" dirty="0" smtClean="0"/>
              <a:t>日本ではこの年にはじめて銀行のオンラインシステムが稼働</a:t>
            </a:r>
            <a:endParaRPr lang="en-US" altLang="ja-JP" sz="2000" dirty="0" smtClean="0"/>
          </a:p>
        </p:txBody>
      </p:sp>
    </p:spTree>
    <p:extLst>
      <p:ext uri="{BB962C8B-B14F-4D97-AF65-F5344CB8AC3E}">
        <p14:creationId xmlns:p14="http://schemas.microsoft.com/office/powerpoint/2010/main" val="3946554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smtClean="0"/>
              <a:t>グローバル・ビレッジ（６）</a:t>
            </a:r>
            <a:endParaRPr kumimoji="1" lang="ja-JP" altLang="en-US" sz="2800" dirty="0"/>
          </a:p>
        </p:txBody>
      </p:sp>
      <p:sp>
        <p:nvSpPr>
          <p:cNvPr id="3" name="コンテンツ プレースホルダー 2"/>
          <p:cNvSpPr>
            <a:spLocks noGrp="1"/>
          </p:cNvSpPr>
          <p:nvPr>
            <p:ph idx="1"/>
          </p:nvPr>
        </p:nvSpPr>
        <p:spPr/>
        <p:txBody>
          <a:bodyPr>
            <a:normAutofit lnSpcReduction="10000"/>
          </a:bodyPr>
          <a:lstStyle/>
          <a:p>
            <a:r>
              <a:rPr kumimoji="1" lang="ja-JP" altLang="en-US" sz="2000" dirty="0" smtClean="0"/>
              <a:t>１９７０年代、コンピュータはビジネスの世界得発展。　　この時代のネットワークは基本的に閉じた構成で，主として企業内の情報処理に使用された</a:t>
            </a:r>
            <a:endParaRPr kumimoji="1" lang="en-US" altLang="ja-JP" sz="2000" dirty="0" smtClean="0"/>
          </a:p>
          <a:p>
            <a:endParaRPr lang="en-US" altLang="ja-JP" sz="2000" dirty="0" smtClean="0"/>
          </a:p>
          <a:p>
            <a:r>
              <a:rPr lang="ja-JP" altLang="en-US" sz="2000" dirty="0" smtClean="0"/>
              <a:t>コンピュータの処理速度は急激に高速化したが通信インフラの整備はそれに比べて著しく遅く、１９７０年代なかばでの通信速度は専用回線をつかっても１２８文字</a:t>
            </a:r>
            <a:r>
              <a:rPr lang="en-US" altLang="ja-JP" sz="2000" dirty="0" smtClean="0"/>
              <a:t>/</a:t>
            </a:r>
            <a:r>
              <a:rPr lang="ja-JP" altLang="en-US" sz="2000" dirty="0" smtClean="0"/>
              <a:t>秒程度</a:t>
            </a:r>
            <a:endParaRPr lang="en-US" altLang="ja-JP" sz="2000" dirty="0" smtClean="0"/>
          </a:p>
          <a:p>
            <a:endParaRPr lang="en-US" altLang="ja-JP" sz="2000" dirty="0"/>
          </a:p>
          <a:p>
            <a:r>
              <a:rPr lang="ja-JP" altLang="en-US" sz="2000" dirty="0" smtClean="0"/>
              <a:t>１９７０年代の終わりにパソコンが登場　　ネットワークにつながりパソコン通信がはじまる　　普通の人もネットワークを使えるようになる　　ただし、まだこの時期でもネットワークはクローズ型</a:t>
            </a:r>
            <a:endParaRPr lang="en-US" altLang="ja-JP" sz="2000" dirty="0" smtClean="0"/>
          </a:p>
          <a:p>
            <a:endParaRPr lang="en-US" altLang="ja-JP" sz="2000" dirty="0"/>
          </a:p>
          <a:p>
            <a:r>
              <a:rPr lang="ja-JP" altLang="en-US" sz="2000" dirty="0" smtClean="0"/>
              <a:t>パソコンは１９７６年頃、パロアルトにあるゼロックスの研究所でその原型が開発される</a:t>
            </a:r>
            <a:endParaRPr lang="en-US" altLang="ja-JP" sz="2000" dirty="0"/>
          </a:p>
        </p:txBody>
      </p:sp>
    </p:spTree>
    <p:extLst>
      <p:ext uri="{BB962C8B-B14F-4D97-AF65-F5344CB8AC3E}">
        <p14:creationId xmlns:p14="http://schemas.microsoft.com/office/powerpoint/2010/main" val="43560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800" dirty="0" smtClean="0"/>
              <a:t>グローバル・ビレッジ（７）</a:t>
            </a:r>
            <a:endParaRPr kumimoji="1" lang="ja-JP" altLang="en-US" sz="2800"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sz="2000" dirty="0" smtClean="0"/>
              <a:t>１</a:t>
            </a:r>
            <a:r>
              <a:rPr kumimoji="1" lang="ja-JP" altLang="en-US" sz="2000" dirty="0" smtClean="0"/>
              <a:t>９６０年代、テッドネルソンがハイパーテキストという概念を提唱。　　電子化された文章、ドキュメントのカットアンドペースとなど現在の電子ドキュメント化に必要な概念を</a:t>
            </a:r>
            <a:r>
              <a:rPr lang="ja-JP" altLang="en-US" sz="2000" dirty="0" smtClean="0"/>
              <a:t>発表</a:t>
            </a:r>
            <a:endParaRPr lang="en-US" altLang="ja-JP" sz="2000" dirty="0" smtClean="0"/>
          </a:p>
          <a:p>
            <a:endParaRPr kumimoji="1" lang="en-US" altLang="ja-JP" sz="2000" dirty="0"/>
          </a:p>
          <a:p>
            <a:r>
              <a:rPr lang="ja-JP" altLang="en-US" sz="2000" dirty="0" smtClean="0"/>
              <a:t>ハイパーテキストの考え方を具体化したかたちが</a:t>
            </a:r>
            <a:r>
              <a:rPr lang="en-US" altLang="ja-JP" sz="2000" dirty="0" smtClean="0"/>
              <a:t>HTML. </a:t>
            </a:r>
            <a:r>
              <a:rPr lang="ja-JP" altLang="en-US" sz="2000" dirty="0" smtClean="0"/>
              <a:t>単に文章を記述するだけでなく、他の文書との関連付けの機能も持っており、インタネットのリンクに発展</a:t>
            </a:r>
            <a:endParaRPr lang="en-US" altLang="ja-JP" sz="2000" dirty="0" smtClean="0"/>
          </a:p>
          <a:p>
            <a:endParaRPr lang="en-US" altLang="ja-JP" sz="2000" dirty="0"/>
          </a:p>
          <a:p>
            <a:r>
              <a:rPr lang="ja-JP" altLang="en-US" sz="2000" dirty="0" smtClean="0"/>
              <a:t>テッドネルソンは、将来デジタル化されるであろう膨大な資料、文書を記述し相互に関連付けを行うことを可能にするためにこの概念を提唱</a:t>
            </a:r>
            <a:endParaRPr lang="en-US" altLang="ja-JP" sz="2000" dirty="0" smtClean="0"/>
          </a:p>
          <a:p>
            <a:endParaRPr lang="en-US" altLang="ja-JP" sz="2000" dirty="0"/>
          </a:p>
          <a:p>
            <a:r>
              <a:rPr lang="ja-JP" altLang="en-US" sz="2000" dirty="0" smtClean="0"/>
              <a:t>最初に</a:t>
            </a:r>
            <a:r>
              <a:rPr lang="en-US" altLang="ja-JP" sz="2000" dirty="0" smtClean="0"/>
              <a:t>HTML</a:t>
            </a:r>
            <a:r>
              <a:rPr lang="ja-JP" altLang="en-US" sz="2000" dirty="0" smtClean="0"/>
              <a:t>が動いたのは</a:t>
            </a:r>
            <a:r>
              <a:rPr lang="en-US" altLang="ja-JP" sz="2000" dirty="0" smtClean="0"/>
              <a:t>NEXT</a:t>
            </a:r>
            <a:r>
              <a:rPr lang="ja-JP" altLang="en-US" sz="2000" dirty="0" smtClean="0"/>
              <a:t>と呼ばれたジョブスがアップルをはなれて１９９０年代前半に開発したパソコン</a:t>
            </a:r>
            <a:endParaRPr lang="en-US" altLang="ja-JP" sz="2000" dirty="0" smtClean="0"/>
          </a:p>
          <a:p>
            <a:endParaRPr lang="en-US" altLang="ja-JP" sz="2000" dirty="0"/>
          </a:p>
          <a:p>
            <a:r>
              <a:rPr lang="en-US" altLang="ja-JP" sz="2000" dirty="0" smtClean="0"/>
              <a:t>WWW</a:t>
            </a:r>
            <a:r>
              <a:rPr lang="ja-JP" altLang="en-US" sz="2000" dirty="0" smtClean="0"/>
              <a:t>はハイパーテキストの概念のなかのハイパーリンクから発展。　　ここからブラウザーと呼ばれる閲覧ソフトが誕生（１９９０）</a:t>
            </a:r>
            <a:endParaRPr lang="en-US" altLang="ja-JP" sz="2000" dirty="0" smtClean="0"/>
          </a:p>
        </p:txBody>
      </p:sp>
    </p:spTree>
    <p:extLst>
      <p:ext uri="{BB962C8B-B14F-4D97-AF65-F5344CB8AC3E}">
        <p14:creationId xmlns:p14="http://schemas.microsoft.com/office/powerpoint/2010/main" val="2404747121"/>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95</TotalTime>
  <Words>172</Words>
  <Application>Microsoft Macintosh PowerPoint</Application>
  <PresentationFormat>画面に合わせる (4:3)</PresentationFormat>
  <Paragraphs>87</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ホワイト</vt:lpstr>
      <vt:lpstr>コンテンツ・クリエイティビティ・ビジネス</vt:lpstr>
      <vt:lpstr>グローバル・ビレッジ</vt:lpstr>
      <vt:lpstr>グローバル・ビレッジ（２）</vt:lpstr>
      <vt:lpstr>グローバル・ビレッジ（３）</vt:lpstr>
      <vt:lpstr>グローバル・ビレッジ（４）</vt:lpstr>
      <vt:lpstr>参考</vt:lpstr>
      <vt:lpstr>グローバル。ビレッジ（５）</vt:lpstr>
      <vt:lpstr>グローバル・ビレッジ（６）</vt:lpstr>
      <vt:lpstr>グローバル・ビレッジ（７）</vt:lpstr>
    </vt:vector>
  </TitlesOfParts>
  <Company>１２１ワークスLLC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コンテンツ・クリエイティビティ・ビジネス</dc:title>
  <dc:creator>廣瀬 禎彦</dc:creator>
  <cp:lastModifiedBy>廣瀬 禎彦</cp:lastModifiedBy>
  <cp:revision>7</cp:revision>
  <dcterms:created xsi:type="dcterms:W3CDTF">2013-06-17T12:50:45Z</dcterms:created>
  <dcterms:modified xsi:type="dcterms:W3CDTF">2013-06-17T14:26:00Z</dcterms:modified>
</cp:coreProperties>
</file>