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4" d="100"/>
          <a:sy n="94" d="100"/>
        </p:scale>
        <p:origin x="-13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121994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1401166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371893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756533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329777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2204809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3884459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4259345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3215719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3432928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551CB0B-CC29-8A45-A467-ABE71E859D14}" type="datetimeFigureOut">
              <a:rPr kumimoji="1" lang="ja-JP" altLang="en-US" smtClean="0"/>
              <a:t>2013/04/02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24637953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1CB0B-CC29-8A45-A467-ABE71E859D14}" type="datetimeFigureOut">
              <a:rPr kumimoji="1" lang="ja-JP" altLang="en-US" smtClean="0"/>
              <a:t>2013/04/02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E56EE-298C-A545-A2A4-9AF7F5E5E251}" type="slidenum">
              <a:rPr kumimoji="1" lang="ja-JP" altLang="en-US" smtClean="0"/>
              <a:t>‹#›</a:t>
            </a:fld>
            <a:endParaRPr kumimoji="1" lang="ja-JP" altLang="en-US"/>
          </a:p>
        </p:txBody>
      </p:sp>
    </p:spTree>
    <p:extLst>
      <p:ext uri="{BB962C8B-B14F-4D97-AF65-F5344CB8AC3E}">
        <p14:creationId xmlns:p14="http://schemas.microsoft.com/office/powerpoint/2010/main" val="1649878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600" dirty="0" smtClean="0"/>
              <a:t>コンテンツ・クリエイティビティ・ビジネス</a:t>
            </a:r>
            <a:r>
              <a:rPr kumimoji="1" lang="en-US" altLang="ja-JP" sz="3600" dirty="0" smtClean="0"/>
              <a:t/>
            </a:r>
            <a:br>
              <a:rPr kumimoji="1" lang="en-US" altLang="ja-JP" sz="3600" dirty="0" smtClean="0"/>
            </a:br>
            <a:r>
              <a:rPr lang="ja-JP" altLang="en-US" sz="3600" dirty="0" smtClean="0"/>
              <a:t>２０１３年度の開講にあたって</a:t>
            </a:r>
            <a:endParaRPr kumimoji="1" lang="ja-JP" altLang="en-US" sz="3600" dirty="0"/>
          </a:p>
        </p:txBody>
      </p:sp>
      <p:sp>
        <p:nvSpPr>
          <p:cNvPr id="3" name="サブタイトル 2"/>
          <p:cNvSpPr>
            <a:spLocks noGrp="1"/>
          </p:cNvSpPr>
          <p:nvPr>
            <p:ph type="subTitle" idx="1"/>
          </p:nvPr>
        </p:nvSpPr>
        <p:spPr/>
        <p:txBody>
          <a:bodyPr>
            <a:normAutofit/>
          </a:bodyPr>
          <a:lstStyle/>
          <a:p>
            <a:r>
              <a:rPr kumimoji="1" lang="ja-JP" altLang="en-US" sz="2800" dirty="0" smtClean="0"/>
              <a:t>２０１３年４</a:t>
            </a:r>
            <a:r>
              <a:rPr lang="ja-JP" altLang="en-US" sz="2800" dirty="0" smtClean="0"/>
              <a:t>月９日</a:t>
            </a:r>
            <a:endParaRPr lang="en-US" altLang="ja-JP" sz="2800" dirty="0" smtClean="0"/>
          </a:p>
          <a:p>
            <a:r>
              <a:rPr kumimoji="1" lang="ja-JP" altLang="en-US" sz="2800" dirty="0" smtClean="0"/>
              <a:t>廣瀬　禎彦</a:t>
            </a:r>
            <a:endParaRPr kumimoji="1" lang="en-US" altLang="ja-JP" sz="2800" dirty="0" smtClean="0"/>
          </a:p>
          <a:p>
            <a:r>
              <a:rPr lang="en-US" altLang="ja-JP" sz="2800" dirty="0" smtClean="0"/>
              <a:t>http://</a:t>
            </a:r>
            <a:r>
              <a:rPr lang="en-US" altLang="ja-JP" sz="2800" dirty="0" err="1" smtClean="0"/>
              <a:t>www.hirose-sadahiko.com</a:t>
            </a:r>
            <a:r>
              <a:rPr lang="en-US" altLang="ja-JP" sz="2800" dirty="0" smtClean="0"/>
              <a:t>/</a:t>
            </a:r>
            <a:endParaRPr kumimoji="1" lang="ja-JP" altLang="en-US" sz="2800" dirty="0"/>
          </a:p>
        </p:txBody>
      </p:sp>
    </p:spTree>
    <p:extLst>
      <p:ext uri="{BB962C8B-B14F-4D97-AF65-F5344CB8AC3E}">
        <p14:creationId xmlns:p14="http://schemas.microsoft.com/office/powerpoint/2010/main" val="62406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開講にあたって</a:t>
            </a:r>
            <a:endParaRPr kumimoji="1" lang="ja-JP" altLang="en-US" sz="3200"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sz="2000" dirty="0" smtClean="0"/>
              <a:t>今年で６年目になります。</a:t>
            </a:r>
            <a:endParaRPr kumimoji="1" lang="en-US" altLang="ja-JP" sz="2000" dirty="0" smtClean="0"/>
          </a:p>
          <a:p>
            <a:r>
              <a:rPr lang="ja-JP" altLang="en-US" sz="2000" dirty="0" smtClean="0"/>
              <a:t>表現工学科が設置された次の年から毎年前期に開いていますので，ほぼ表現工学科と一緒に歩んできたことになりますが、今年が最後の講義となる予定です。</a:t>
            </a:r>
            <a:endParaRPr lang="en-US" altLang="ja-JP" sz="2000" dirty="0" smtClean="0"/>
          </a:p>
          <a:p>
            <a:r>
              <a:rPr kumimoji="1" lang="ja-JP" altLang="en-US" sz="2000" dirty="0" smtClean="0"/>
              <a:t>講義のタイトルは６年間変えていませんが、インタネットに絡んだ内容を扱っているため、講義の中身は毎年変わっています。</a:t>
            </a:r>
            <a:endParaRPr kumimoji="1" lang="en-US" altLang="ja-JP" sz="2000" dirty="0" smtClean="0"/>
          </a:p>
          <a:p>
            <a:r>
              <a:rPr lang="ja-JP" altLang="en-US" sz="2000" dirty="0" smtClean="0"/>
              <a:t>講義の主眼はコンテンツとメディアとの関係について考えることです。この二つは表裏一体なのですが往々にして片方だけが語られることが多いので、ここではこの二つの関係について目を付けているのです。</a:t>
            </a:r>
            <a:endParaRPr lang="en-US" altLang="ja-JP" sz="2000" dirty="0" smtClean="0"/>
          </a:p>
          <a:p>
            <a:r>
              <a:rPr kumimoji="1" lang="ja-JP" altLang="en-US" sz="2000" dirty="0" smtClean="0"/>
              <a:t>講義のベースにしているのは、世界最初のメディア学者と言われている，マーシャルマクルーハンという人の理論、</a:t>
            </a:r>
            <a:r>
              <a:rPr kumimoji="1" lang="ja-JP" altLang="en-US" sz="2000" dirty="0" smtClean="0"/>
              <a:t>主張</a:t>
            </a:r>
            <a:r>
              <a:rPr lang="ja-JP" altLang="en-US" sz="2000" dirty="0" smtClean="0"/>
              <a:t>です。</a:t>
            </a:r>
            <a:r>
              <a:rPr kumimoji="1" lang="ja-JP" altLang="en-US" sz="2000" dirty="0" smtClean="0"/>
              <a:t>彼</a:t>
            </a:r>
            <a:r>
              <a:rPr kumimoji="1" lang="ja-JP" altLang="en-US" sz="2000" dirty="0" smtClean="0"/>
              <a:t>の予言、理論がインタネットの世界になって実現されている様子を知る，というアプローチをとっています。</a:t>
            </a:r>
            <a:endParaRPr kumimoji="1" lang="en-US" altLang="ja-JP" sz="2000" dirty="0" smtClean="0"/>
          </a:p>
          <a:p>
            <a:r>
              <a:rPr lang="ja-JP" altLang="en-US" sz="2000" dirty="0" smtClean="0"/>
              <a:t>講義を始めた６年前には</a:t>
            </a:r>
            <a:r>
              <a:rPr lang="en-US" altLang="ja-JP" sz="2000" dirty="0" smtClean="0"/>
              <a:t>Twitter</a:t>
            </a:r>
            <a:r>
              <a:rPr lang="ja-JP" altLang="en-US" sz="2000" dirty="0" smtClean="0"/>
              <a:t>もなく、</a:t>
            </a:r>
            <a:r>
              <a:rPr lang="en-US" altLang="ja-JP" sz="2000" dirty="0" smtClean="0"/>
              <a:t>Facebook</a:t>
            </a:r>
            <a:r>
              <a:rPr lang="ja-JP" altLang="en-US" sz="2000" dirty="0" smtClean="0"/>
              <a:t>もなく、スマートフォンも無く、</a:t>
            </a:r>
            <a:r>
              <a:rPr lang="en-US" altLang="ja-JP" sz="2000" dirty="0" smtClean="0"/>
              <a:t>SNS</a:t>
            </a:r>
            <a:r>
              <a:rPr lang="ja-JP" altLang="en-US" sz="2000" dirty="0" smtClean="0"/>
              <a:t>という言葉もほとんど知られていませんでした。ネットメディアはまだ旧来のテレビとか新聞の後を追いかけていました。ところが近年、ようやくインタネット独自のメディアとコンテンツの形があらわれてきました。</a:t>
            </a:r>
            <a:endParaRPr lang="en-US" altLang="ja-JP" sz="2000" dirty="0" smtClean="0"/>
          </a:p>
          <a:p>
            <a:r>
              <a:rPr kumimoji="1" lang="ja-JP" altLang="en-US" sz="2000" dirty="0" smtClean="0"/>
              <a:t>今年も出来るだけインタネットの新しいところをマクルーハンの予言に当てはめて議論してみたいと考えています。</a:t>
            </a:r>
            <a:endParaRPr kumimoji="1" lang="ja-JP" altLang="en-US" sz="2000" dirty="0"/>
          </a:p>
        </p:txBody>
      </p:sp>
    </p:spTree>
    <p:extLst>
      <p:ext uri="{BB962C8B-B14F-4D97-AF65-F5344CB8AC3E}">
        <p14:creationId xmlns:p14="http://schemas.microsoft.com/office/powerpoint/2010/main" val="14715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sz="2400" dirty="0" smtClean="0"/>
              <a:t>実は，コンテンツとそれを伝えるメディアとの関係に付いて議論することが主たるテーマです。</a:t>
            </a:r>
            <a:endParaRPr kumimoji="1" lang="en-US" altLang="ja-JP" sz="2400" dirty="0" smtClean="0"/>
          </a:p>
          <a:p>
            <a:endParaRPr lang="en-US" altLang="ja-JP" sz="2400" dirty="0"/>
          </a:p>
          <a:p>
            <a:r>
              <a:rPr kumimoji="1" lang="ja-JP" altLang="en-US" sz="2400" dirty="0" smtClean="0"/>
              <a:t>コンテンツはメディアなしには伝わりませんし、メディアはコンテンツなしには役割をはたせません。</a:t>
            </a:r>
            <a:r>
              <a:rPr lang="ja-JP" altLang="en-US" sz="2400" dirty="0" smtClean="0"/>
              <a:t>　電源をいれても</a:t>
            </a:r>
            <a:r>
              <a:rPr lang="ja-JP" altLang="en-US" sz="2400" dirty="0" smtClean="0"/>
              <a:t>番組</a:t>
            </a:r>
            <a:r>
              <a:rPr lang="ja-JP" altLang="en-US" sz="2400" dirty="0" smtClean="0"/>
              <a:t>が</a:t>
            </a:r>
            <a:r>
              <a:rPr lang="ja-JP" altLang="en-US" sz="2400" dirty="0" smtClean="0"/>
              <a:t>送られて</a:t>
            </a:r>
            <a:r>
              <a:rPr lang="ja-JP" altLang="en-US" sz="2400" dirty="0" smtClean="0"/>
              <a:t>こないテレビのチャネルでは何も映し出されないのは、メディアだけ存在してもコンテンツが存在しない、一つ</a:t>
            </a:r>
            <a:r>
              <a:rPr lang="ja-JP" altLang="en-US" sz="2400" dirty="0" smtClean="0"/>
              <a:t>の例</a:t>
            </a:r>
            <a:r>
              <a:rPr lang="ja-JP" altLang="en-US" sz="2400" dirty="0" smtClean="0"/>
              <a:t>です。</a:t>
            </a:r>
            <a:endParaRPr lang="en-US" altLang="ja-JP" sz="2400" dirty="0" smtClean="0"/>
          </a:p>
          <a:p>
            <a:endParaRPr kumimoji="1" lang="en-US" altLang="ja-JP" sz="2400" dirty="0"/>
          </a:p>
          <a:p>
            <a:r>
              <a:rPr lang="ja-JP" altLang="en-US" sz="2400" dirty="0" smtClean="0"/>
              <a:t>頭の中で考えたことも言葉という音メディアにのせて表現しないと伝わりませんし、文字にして紙というメディアに書かないと</a:t>
            </a:r>
            <a:r>
              <a:rPr lang="ja-JP" altLang="en-US" sz="2400" dirty="0" smtClean="0"/>
              <a:t>見えません</a:t>
            </a:r>
            <a:r>
              <a:rPr lang="ja-JP" altLang="en-US" sz="2400" dirty="0" smtClean="0"/>
              <a:t>　。</a:t>
            </a:r>
            <a:r>
              <a:rPr lang="ja-JP" altLang="en-US" sz="2400" dirty="0" smtClean="0"/>
              <a:t>考えて</a:t>
            </a:r>
            <a:r>
              <a:rPr lang="ja-JP" altLang="en-US" sz="2400" dirty="0" smtClean="0"/>
              <a:t>言葉になったことはコンテンツですし、声を発すれば音メディアであり，それが言葉であればコンテンツが音メディアに乗っている状態です。</a:t>
            </a:r>
            <a:endParaRPr lang="en-US" altLang="ja-JP" sz="2400" dirty="0" smtClean="0"/>
          </a:p>
          <a:p>
            <a:endParaRPr kumimoji="1" lang="en-US" altLang="ja-JP" sz="2400" dirty="0"/>
          </a:p>
          <a:p>
            <a:r>
              <a:rPr lang="ja-JP" altLang="en-US" sz="2400" dirty="0" smtClean="0"/>
              <a:t>コンテンツとメディアが一体となったところに表現が生まれます。</a:t>
            </a:r>
            <a:endParaRPr kumimoji="1" lang="en-US" altLang="ja-JP" sz="2400" dirty="0" smtClean="0"/>
          </a:p>
        </p:txBody>
      </p:sp>
    </p:spTree>
    <p:extLst>
      <p:ext uri="{BB962C8B-B14F-4D97-AF65-F5344CB8AC3E}">
        <p14:creationId xmlns:p14="http://schemas.microsoft.com/office/powerpoint/2010/main" val="266506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sz="2400" dirty="0" smtClean="0"/>
              <a:t>コンテンツとメディアが一体の関係にあるがゆえに、メディアが変化すればコンテンツも変化します。　　メディアが変化しなければコンテンツの表現の範囲において本質的な変化はうまれません。メディアはコンテンツの枠の役割をしているのです。キャンバスの大きさが描ける絵の大きさを決めているのはメディアがコンテンツに対して枠をはめている一例です。</a:t>
            </a:r>
            <a:endParaRPr kumimoji="1" lang="en-US" altLang="ja-JP" sz="2400" dirty="0" smtClean="0"/>
          </a:p>
          <a:p>
            <a:endParaRPr lang="en-US" altLang="ja-JP" sz="2400" dirty="0"/>
          </a:p>
          <a:p>
            <a:r>
              <a:rPr kumimoji="1" lang="ja-JP" altLang="en-US" sz="2400" dirty="0" smtClean="0"/>
              <a:t>メディアが変化するとコンテンツにもその影響が生まれます。そこで、メディアの変化を観察し，それがコンテンツをどのように変化させ、さらにはコンテンツに接する我々</a:t>
            </a:r>
            <a:r>
              <a:rPr kumimoji="1" lang="ja-JP" altLang="en-US" sz="2400" dirty="0" smtClean="0"/>
              <a:t>に</a:t>
            </a:r>
            <a:r>
              <a:rPr kumimoji="1" lang="ja-JP" altLang="en-US" sz="2400" dirty="0" smtClean="0"/>
              <a:t>たい</a:t>
            </a:r>
            <a:r>
              <a:rPr kumimoji="1" lang="ja-JP" altLang="en-US" sz="2400" dirty="0" smtClean="0"/>
              <a:t>して</a:t>
            </a:r>
            <a:r>
              <a:rPr kumimoji="1" lang="ja-JP" altLang="en-US" sz="2400" dirty="0" smtClean="0"/>
              <a:t>どんな変化をもたらしてきたのか，その社会的な変化についてみてみます。目を付けるのはメディアの変化の歴史です。メディアはそんなに頻繁には変化してきませんでしたが，時々大きな変化があり、その大きな変化は人間社会に大きな影響を及ぼしてきました</a:t>
            </a:r>
            <a:r>
              <a:rPr kumimoji="1" lang="ja-JP" altLang="en-US" sz="2400" dirty="0" smtClean="0"/>
              <a:t>。インタネット</a:t>
            </a:r>
            <a:r>
              <a:rPr kumimoji="1" lang="ja-JP" altLang="en-US" sz="2400" dirty="0" smtClean="0"/>
              <a:t>が広がっている現在は一つの大きなメディア変化の時期です。</a:t>
            </a:r>
            <a:endParaRPr kumimoji="1" lang="ja-JP" altLang="en-US" sz="2400" dirty="0"/>
          </a:p>
        </p:txBody>
      </p:sp>
    </p:spTree>
    <p:extLst>
      <p:ext uri="{BB962C8B-B14F-4D97-AF65-F5344CB8AC3E}">
        <p14:creationId xmlns:p14="http://schemas.microsoft.com/office/powerpoint/2010/main" val="319594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コンテンツ プレースホルダー 2"/>
          <p:cNvSpPr>
            <a:spLocks noGrp="1"/>
          </p:cNvSpPr>
          <p:nvPr>
            <p:ph idx="1"/>
          </p:nvPr>
        </p:nvSpPr>
        <p:spPr/>
        <p:txBody>
          <a:bodyPr>
            <a:normAutofit fontScale="62500" lnSpcReduction="20000"/>
          </a:bodyPr>
          <a:lstStyle/>
          <a:p>
            <a:r>
              <a:rPr kumimoji="1" lang="ja-JP" altLang="en-US" sz="2400" dirty="0" smtClean="0"/>
              <a:t>コンテンツとクリエイティビティ</a:t>
            </a:r>
            <a:endParaRPr kumimoji="1" lang="en-US" altLang="ja-JP" sz="2400" dirty="0" smtClean="0"/>
          </a:p>
          <a:p>
            <a:pPr marL="0" indent="0">
              <a:buNone/>
            </a:pPr>
            <a:r>
              <a:rPr lang="ja-JP" altLang="ja-JP" sz="2400" dirty="0"/>
              <a:t>　</a:t>
            </a:r>
            <a:r>
              <a:rPr lang="ja-JP" altLang="en-US" sz="2400" dirty="0" smtClean="0"/>
              <a:t>　クリエイティビティについて議論するのは、コンテンツをつくり</a:t>
            </a:r>
            <a:r>
              <a:rPr kumimoji="1" lang="ja-JP" altLang="en-US" sz="2400" dirty="0" smtClean="0"/>
              <a:t>だすのに必要なのは</a:t>
            </a:r>
            <a:endParaRPr kumimoji="1" lang="en-US" altLang="ja-JP" sz="2400" dirty="0" smtClean="0"/>
          </a:p>
          <a:p>
            <a:pPr marL="0" indent="0">
              <a:buNone/>
            </a:pPr>
            <a:r>
              <a:rPr lang="ja-JP" altLang="ja-JP" sz="2400" dirty="0"/>
              <a:t>　</a:t>
            </a:r>
            <a:r>
              <a:rPr lang="ja-JP" altLang="en-US" sz="2400" dirty="0" smtClean="0"/>
              <a:t>　</a:t>
            </a:r>
            <a:r>
              <a:rPr kumimoji="1" lang="ja-JP" altLang="en-US" sz="2400" dirty="0" smtClean="0"/>
              <a:t>クリエイティビティだからです。</a:t>
            </a:r>
            <a:endParaRPr kumimoji="1" lang="en-US" altLang="ja-JP" sz="2400" dirty="0" smtClean="0"/>
          </a:p>
          <a:p>
            <a:pPr marL="0" indent="0">
              <a:buNone/>
            </a:pPr>
            <a:r>
              <a:rPr lang="ja-JP" altLang="ja-JP" sz="2400" dirty="0"/>
              <a:t>　</a:t>
            </a:r>
            <a:r>
              <a:rPr lang="ja-JP" altLang="en-US" sz="2400" dirty="0" smtClean="0"/>
              <a:t>　</a:t>
            </a:r>
            <a:r>
              <a:rPr kumimoji="1" lang="ja-JP" altLang="en-US" sz="2400" dirty="0" smtClean="0"/>
              <a:t>広告の</a:t>
            </a:r>
            <a:r>
              <a:rPr lang="ja-JP" altLang="en-US" sz="2400" dirty="0" smtClean="0"/>
              <a:t>世界では、広告のコンテンツをクリエイティブといいます。</a:t>
            </a:r>
            <a:endParaRPr lang="en-US" altLang="ja-JP" sz="2400" dirty="0" smtClean="0"/>
          </a:p>
          <a:p>
            <a:pPr marL="0" indent="0">
              <a:buNone/>
            </a:pPr>
            <a:r>
              <a:rPr kumimoji="1" lang="ja-JP" altLang="ja-JP" sz="2400" dirty="0"/>
              <a:t>　</a:t>
            </a:r>
            <a:r>
              <a:rPr kumimoji="1" lang="ja-JP" altLang="en-US" sz="2400" dirty="0" smtClean="0"/>
              <a:t>　創り出されたもの，というかんじですがまさにコンテンツです。</a:t>
            </a:r>
            <a:endParaRPr kumimoji="1" lang="en-US" altLang="ja-JP" sz="2400" dirty="0" smtClean="0"/>
          </a:p>
          <a:p>
            <a:endParaRPr lang="en-US" altLang="ja-JP" sz="2400" dirty="0"/>
          </a:p>
          <a:p>
            <a:r>
              <a:rPr kumimoji="1" lang="ja-JP" altLang="en-US" sz="2400" dirty="0" smtClean="0"/>
              <a:t>クリエイティビティの源泉はアイデア</a:t>
            </a:r>
            <a:endParaRPr kumimoji="1" lang="en-US" altLang="ja-JP" sz="2400" dirty="0" smtClean="0"/>
          </a:p>
          <a:p>
            <a:pPr marL="0" indent="0">
              <a:buNone/>
            </a:pPr>
            <a:r>
              <a:rPr kumimoji="1" lang="ja-JP" altLang="en-US" sz="2400" dirty="0" smtClean="0"/>
              <a:t>　　クリエイティビティの源泉はアイデアです。なにもコンテンツ</a:t>
            </a:r>
            <a:r>
              <a:rPr lang="ja-JP" altLang="en-US" sz="2400" dirty="0" smtClean="0"/>
              <a:t>のクリエイティビティだけにアイデアが</a:t>
            </a:r>
            <a:endParaRPr lang="en-US" altLang="ja-JP" sz="2400" dirty="0" smtClean="0"/>
          </a:p>
          <a:p>
            <a:pPr marL="0" indent="0">
              <a:buNone/>
            </a:pPr>
            <a:r>
              <a:rPr lang="ja-JP" altLang="ja-JP" sz="2400" dirty="0"/>
              <a:t>　</a:t>
            </a:r>
            <a:r>
              <a:rPr lang="ja-JP" altLang="en-US" sz="2400" dirty="0" smtClean="0"/>
              <a:t>　必要なのではなく、　</a:t>
            </a:r>
            <a:r>
              <a:rPr lang="ja-JP" altLang="en-US" sz="2400" dirty="0" smtClean="0"/>
              <a:t>アイデア</a:t>
            </a:r>
            <a:r>
              <a:rPr kumimoji="1" lang="ja-JP" altLang="en-US" sz="2400" dirty="0" smtClean="0"/>
              <a:t>はい</a:t>
            </a:r>
            <a:r>
              <a:rPr kumimoji="1" lang="ja-JP" altLang="en-US" sz="2400" dirty="0" smtClean="0"/>
              <a:t>たるところで必要とされています。　アイデアは</a:t>
            </a:r>
            <a:r>
              <a:rPr lang="ja-JP" altLang="en-US" sz="2400" dirty="0" smtClean="0"/>
              <a:t>突然頭の中に</a:t>
            </a:r>
            <a:endParaRPr lang="en-US" altLang="ja-JP" sz="2400" dirty="0" smtClean="0"/>
          </a:p>
          <a:p>
            <a:pPr marL="0" indent="0">
              <a:buNone/>
            </a:pPr>
            <a:r>
              <a:rPr lang="ja-JP" altLang="ja-JP" sz="2400" dirty="0"/>
              <a:t>　</a:t>
            </a:r>
            <a:r>
              <a:rPr lang="ja-JP" altLang="en-US" sz="2400" dirty="0" smtClean="0"/>
              <a:t>　ひらめくもの，と思いがちです。しかし，アイデアを</a:t>
            </a:r>
            <a:r>
              <a:rPr kumimoji="1" lang="ja-JP" altLang="en-US" sz="2400" dirty="0" smtClean="0"/>
              <a:t>生み出すのに一定のプロッセスがあることを</a:t>
            </a:r>
            <a:endParaRPr kumimoji="1" lang="en-US" altLang="ja-JP" sz="2400" dirty="0" smtClean="0"/>
          </a:p>
          <a:p>
            <a:pPr marL="0" indent="0">
              <a:buNone/>
            </a:pPr>
            <a:r>
              <a:rPr lang="ja-JP" altLang="ja-JP" sz="2400" dirty="0"/>
              <a:t>　</a:t>
            </a:r>
            <a:r>
              <a:rPr lang="ja-JP" altLang="en-US" sz="2400" dirty="0" smtClean="0"/>
              <a:t>　</a:t>
            </a:r>
            <a:r>
              <a:rPr kumimoji="1" lang="ja-JP" altLang="en-US" sz="2400" dirty="0" smtClean="0"/>
              <a:t>見つけてそれを考え</a:t>
            </a:r>
            <a:r>
              <a:rPr lang="ja-JP" altLang="en-US" sz="2400" dirty="0" smtClean="0"/>
              <a:t>出した人がいます。　聞いてみればそんなに難しいことではなく</a:t>
            </a:r>
            <a:endParaRPr lang="en-US" altLang="ja-JP" sz="2400" dirty="0" smtClean="0"/>
          </a:p>
          <a:p>
            <a:pPr marL="0" indent="0">
              <a:buNone/>
            </a:pPr>
            <a:r>
              <a:rPr kumimoji="1" lang="ja-JP" altLang="ja-JP" sz="2400" dirty="0"/>
              <a:t>　</a:t>
            </a:r>
            <a:r>
              <a:rPr kumimoji="1" lang="ja-JP" altLang="en-US" sz="2400" dirty="0" smtClean="0"/>
              <a:t>　本当かどうか疑わしいほどですが、クリエイティビティを発揮する</a:t>
            </a:r>
            <a:r>
              <a:rPr lang="ja-JP" altLang="en-US" sz="2400" dirty="0" smtClean="0"/>
              <a:t>仕事をしている人にとっては</a:t>
            </a:r>
            <a:endParaRPr lang="en-US" altLang="ja-JP" sz="2400" dirty="0" smtClean="0"/>
          </a:p>
          <a:p>
            <a:pPr marL="0" indent="0">
              <a:buNone/>
            </a:pPr>
            <a:r>
              <a:rPr lang="ja-JP" altLang="ja-JP" sz="2400" dirty="0"/>
              <a:t>　</a:t>
            </a:r>
            <a:r>
              <a:rPr lang="ja-JP" altLang="en-US" sz="2400" dirty="0" smtClean="0"/>
              <a:t>　魔法のレシピです。ただ、そのレシピを</a:t>
            </a:r>
            <a:r>
              <a:rPr kumimoji="1" lang="ja-JP" altLang="en-US" sz="2400" dirty="0" smtClean="0"/>
              <a:t>理解しても実践して身につけることにはかなりの努力が</a:t>
            </a:r>
            <a:endParaRPr kumimoji="1" lang="en-US" altLang="ja-JP" sz="2400" dirty="0" smtClean="0"/>
          </a:p>
          <a:p>
            <a:pPr marL="0" indent="0">
              <a:buNone/>
            </a:pPr>
            <a:r>
              <a:rPr lang="ja-JP" altLang="ja-JP" sz="2400" dirty="0"/>
              <a:t>　</a:t>
            </a:r>
            <a:r>
              <a:rPr lang="ja-JP" altLang="en-US" sz="2400" dirty="0" smtClean="0"/>
              <a:t>　</a:t>
            </a:r>
            <a:r>
              <a:rPr kumimoji="1" lang="ja-JP" altLang="en-US" sz="2400" dirty="0" smtClean="0"/>
              <a:t>必要です。</a:t>
            </a:r>
            <a:endParaRPr kumimoji="1" lang="en-US" altLang="ja-JP" sz="2400" dirty="0" smtClean="0"/>
          </a:p>
          <a:p>
            <a:pPr marL="0" indent="0">
              <a:buNone/>
            </a:pPr>
            <a:r>
              <a:rPr lang="ja-JP" altLang="ja-JP" sz="2400" dirty="0"/>
              <a:t>　</a:t>
            </a:r>
            <a:r>
              <a:rPr lang="ja-JP" altLang="en-US" sz="2400" dirty="0" smtClean="0"/>
              <a:t>　誰もがそんなに努力家ではないので、レシピを公開してもすぐだれでもアイデアを豊富に</a:t>
            </a:r>
            <a:endParaRPr lang="en-US" altLang="ja-JP" sz="2400" dirty="0" smtClean="0"/>
          </a:p>
          <a:p>
            <a:pPr marL="0" indent="0">
              <a:buNone/>
            </a:pPr>
            <a:r>
              <a:rPr kumimoji="1" lang="ja-JP" altLang="ja-JP" sz="2400" dirty="0"/>
              <a:t>　</a:t>
            </a:r>
            <a:r>
              <a:rPr kumimoji="1" lang="ja-JP" altLang="en-US" sz="2400" dirty="0" smtClean="0"/>
              <a:t>　出せるとはかぎりません。ただ、このプロセスを知っているのと知らないのでは大違いです。</a:t>
            </a:r>
            <a:endParaRPr kumimoji="1" lang="en-US" altLang="ja-JP" sz="2400" dirty="0" smtClean="0"/>
          </a:p>
          <a:p>
            <a:pPr marL="0" indent="0">
              <a:buNone/>
            </a:pPr>
            <a:r>
              <a:rPr lang="ja-JP" altLang="ja-JP" sz="2400" dirty="0"/>
              <a:t>　</a:t>
            </a:r>
            <a:r>
              <a:rPr lang="ja-JP" altLang="en-US" sz="2400" dirty="0" smtClean="0"/>
              <a:t>　この講座の終わりの方で３回ほどアイデアの作り方について話します　　</a:t>
            </a:r>
            <a:endParaRPr kumimoji="1" lang="en-US" altLang="ja-JP" sz="2400" dirty="0" smtClean="0"/>
          </a:p>
        </p:txBody>
      </p:sp>
    </p:spTree>
    <p:extLst>
      <p:ext uri="{BB962C8B-B14F-4D97-AF65-F5344CB8AC3E}">
        <p14:creationId xmlns:p14="http://schemas.microsoft.com/office/powerpoint/2010/main" val="2700263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sz="2400" dirty="0" smtClean="0"/>
              <a:t>コンテンツとビジネス</a:t>
            </a:r>
            <a:endParaRPr kumimoji="1" lang="en-US" altLang="ja-JP" sz="2400" dirty="0" smtClean="0"/>
          </a:p>
          <a:p>
            <a:pPr marL="0" indent="0">
              <a:buNone/>
            </a:pPr>
            <a:r>
              <a:rPr lang="ja-JP" altLang="ja-JP" sz="2400" dirty="0"/>
              <a:t>　</a:t>
            </a:r>
            <a:r>
              <a:rPr lang="ja-JP" altLang="en-US" sz="2400" dirty="0" smtClean="0"/>
              <a:t>　コンテンツを扱うビジネス</a:t>
            </a:r>
            <a:r>
              <a:rPr lang="ja-JP" altLang="en-US" sz="2400" dirty="0" smtClean="0"/>
              <a:t>は</a:t>
            </a:r>
            <a:r>
              <a:rPr lang="ja-JP" altLang="en-US" sz="2400" dirty="0" smtClean="0"/>
              <a:t>、</a:t>
            </a:r>
            <a:r>
              <a:rPr lang="ja-JP" altLang="en-US" sz="2400" dirty="0" smtClean="0"/>
              <a:t>需要</a:t>
            </a:r>
            <a:r>
              <a:rPr lang="ja-JP" altLang="en-US" sz="2400" dirty="0" smtClean="0"/>
              <a:t>にも供給にも制約があり　</a:t>
            </a:r>
            <a:endParaRPr lang="en-US" altLang="ja-JP" sz="2400" dirty="0" smtClean="0"/>
          </a:p>
          <a:p>
            <a:pPr marL="0" indent="0">
              <a:buNone/>
            </a:pPr>
            <a:r>
              <a:rPr kumimoji="1" lang="ja-JP" altLang="ja-JP" sz="2400" dirty="0"/>
              <a:t>　</a:t>
            </a:r>
            <a:r>
              <a:rPr kumimoji="1" lang="ja-JP" altLang="en-US" sz="2400" dirty="0" smtClean="0"/>
              <a:t>　そのバランスがとれたところで価格が決まるという普通の</a:t>
            </a:r>
            <a:endParaRPr kumimoji="1" lang="en-US" altLang="ja-JP" sz="2400" dirty="0" smtClean="0"/>
          </a:p>
          <a:p>
            <a:pPr marL="0" indent="0">
              <a:buNone/>
            </a:pPr>
            <a:r>
              <a:rPr lang="ja-JP" altLang="ja-JP" sz="2400" dirty="0"/>
              <a:t>　</a:t>
            </a:r>
            <a:r>
              <a:rPr lang="ja-JP" altLang="en-US" sz="2400" dirty="0" smtClean="0"/>
              <a:t>　経済で学ぶ原則が</a:t>
            </a:r>
            <a:r>
              <a:rPr lang="ja-JP" altLang="en-US" sz="2400" dirty="0" smtClean="0"/>
              <a:t>当てはまらない</a:t>
            </a:r>
            <a:r>
              <a:rPr lang="ja-JP" altLang="en-US" sz="2400" dirty="0" smtClean="0"/>
              <a:t>、</a:t>
            </a:r>
            <a:r>
              <a:rPr lang="ja-JP" altLang="en-US" sz="2400" dirty="0" smtClean="0"/>
              <a:t>ビジネス</a:t>
            </a:r>
            <a:r>
              <a:rPr lang="ja-JP" altLang="en-US" sz="2400" dirty="0" smtClean="0"/>
              <a:t>です。</a:t>
            </a:r>
            <a:endParaRPr lang="en-US" altLang="ja-JP" sz="2400" dirty="0" smtClean="0"/>
          </a:p>
          <a:p>
            <a:pPr marL="0" indent="0">
              <a:buNone/>
            </a:pPr>
            <a:r>
              <a:rPr kumimoji="1" lang="ja-JP" altLang="ja-JP" sz="2400" dirty="0"/>
              <a:t>　</a:t>
            </a:r>
            <a:r>
              <a:rPr kumimoji="1" lang="ja-JP" altLang="en-US" sz="2400" dirty="0" smtClean="0"/>
              <a:t>　コンテンツビジネスはソフトウエアのビジネスであり、多くの</a:t>
            </a:r>
            <a:endParaRPr kumimoji="1" lang="en-US" altLang="ja-JP" sz="2400" dirty="0" smtClean="0"/>
          </a:p>
          <a:p>
            <a:pPr marL="0" indent="0">
              <a:buNone/>
            </a:pPr>
            <a:r>
              <a:rPr lang="ja-JP" altLang="ja-JP" sz="2400" dirty="0"/>
              <a:t>　</a:t>
            </a:r>
            <a:r>
              <a:rPr lang="ja-JP" altLang="en-US" sz="2400" dirty="0" smtClean="0"/>
              <a:t>　経済の中で議論されているのはハードウエアのビジネス</a:t>
            </a:r>
            <a:endParaRPr lang="en-US" altLang="ja-JP" sz="2400" dirty="0" smtClean="0"/>
          </a:p>
          <a:p>
            <a:pPr marL="0" indent="0">
              <a:buNone/>
            </a:pPr>
            <a:r>
              <a:rPr kumimoji="1" lang="ja-JP" altLang="ja-JP" sz="2400" dirty="0"/>
              <a:t>　</a:t>
            </a:r>
            <a:r>
              <a:rPr kumimoji="1" lang="ja-JP" altLang="en-US" sz="2400" dirty="0" smtClean="0"/>
              <a:t>　です。</a:t>
            </a:r>
            <a:endParaRPr kumimoji="1" lang="en-US" altLang="ja-JP" sz="2400" dirty="0" smtClean="0"/>
          </a:p>
          <a:p>
            <a:pPr marL="0" indent="0">
              <a:buNone/>
            </a:pPr>
            <a:r>
              <a:rPr lang="ja-JP" altLang="ja-JP" sz="2400" dirty="0"/>
              <a:t>　</a:t>
            </a:r>
            <a:r>
              <a:rPr lang="ja-JP" altLang="en-US" sz="2400" dirty="0" smtClean="0"/>
              <a:t>　その違いの一つは、コンテンツにはものつくりのような生産　</a:t>
            </a:r>
            <a:endParaRPr lang="en-US" altLang="ja-JP" sz="2400" dirty="0" smtClean="0"/>
          </a:p>
          <a:p>
            <a:pPr marL="0" indent="0">
              <a:buNone/>
            </a:pPr>
            <a:r>
              <a:rPr kumimoji="1" lang="ja-JP" altLang="ja-JP" sz="2400" dirty="0"/>
              <a:t>　</a:t>
            </a:r>
            <a:r>
              <a:rPr kumimoji="1" lang="ja-JP" altLang="en-US" sz="2400" dirty="0" smtClean="0"/>
              <a:t>　工程はほとんどありません。ソフトウエア、コンテンツの世界</a:t>
            </a:r>
            <a:endParaRPr kumimoji="1" lang="en-US" altLang="ja-JP" sz="2400" dirty="0" smtClean="0"/>
          </a:p>
          <a:p>
            <a:pPr marL="0" indent="0">
              <a:buNone/>
            </a:pPr>
            <a:r>
              <a:rPr lang="ja-JP" altLang="ja-JP" sz="2400" dirty="0"/>
              <a:t>　</a:t>
            </a:r>
            <a:r>
              <a:rPr lang="ja-JP" altLang="en-US" sz="2400" dirty="0" smtClean="0"/>
              <a:t>　にあるのは開発、あるいは制作と言われる部分だけで</a:t>
            </a:r>
            <a:endParaRPr lang="en-US" altLang="ja-JP" sz="2400" dirty="0" smtClean="0"/>
          </a:p>
          <a:p>
            <a:pPr marL="0" indent="0">
              <a:buNone/>
            </a:pPr>
            <a:r>
              <a:rPr kumimoji="1" lang="ja-JP" altLang="ja-JP" sz="2400" dirty="0"/>
              <a:t>　</a:t>
            </a:r>
            <a:r>
              <a:rPr kumimoji="1" lang="ja-JP" altLang="en-US" sz="2400" dirty="0" smtClean="0"/>
              <a:t>　生産部分があったとしてもそのコストは極めて小さいのが</a:t>
            </a:r>
            <a:endParaRPr kumimoji="1" lang="en-US" altLang="ja-JP" sz="2400" dirty="0" smtClean="0"/>
          </a:p>
          <a:p>
            <a:pPr marL="0" indent="0">
              <a:buNone/>
            </a:pPr>
            <a:r>
              <a:rPr lang="ja-JP" altLang="en-US" sz="2400" dirty="0" smtClean="0"/>
              <a:t>　　特徴です。</a:t>
            </a:r>
            <a:endParaRPr lang="en-US" altLang="ja-JP" sz="2400" dirty="0"/>
          </a:p>
        </p:txBody>
      </p:sp>
    </p:spTree>
    <p:extLst>
      <p:ext uri="{BB962C8B-B14F-4D97-AF65-F5344CB8AC3E}">
        <p14:creationId xmlns:p14="http://schemas.microsoft.com/office/powerpoint/2010/main" val="146841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コンテンツ プレースホルダー 2"/>
          <p:cNvSpPr>
            <a:spLocks noGrp="1"/>
          </p:cNvSpPr>
          <p:nvPr>
            <p:ph idx="1"/>
          </p:nvPr>
        </p:nvSpPr>
        <p:spPr/>
        <p:txBody>
          <a:bodyPr>
            <a:normAutofit fontScale="77500" lnSpcReduction="20000"/>
          </a:bodyPr>
          <a:lstStyle/>
          <a:p>
            <a:r>
              <a:rPr lang="ja-JP" altLang="en-US" sz="2400" dirty="0" smtClean="0"/>
              <a:t>コンテンツの需要と供給</a:t>
            </a:r>
            <a:endParaRPr lang="en-US" altLang="ja-JP" sz="2400" dirty="0" smtClean="0"/>
          </a:p>
          <a:p>
            <a:pPr marL="0" indent="0">
              <a:buNone/>
            </a:pPr>
            <a:r>
              <a:rPr kumimoji="1" lang="ja-JP" altLang="en-US" sz="2400" dirty="0" smtClean="0"/>
              <a:t>　　コンテンツを需要と供給という点から見ると，コンテンツには　</a:t>
            </a:r>
            <a:endParaRPr kumimoji="1" lang="en-US" altLang="ja-JP" sz="2400" dirty="0" smtClean="0"/>
          </a:p>
          <a:p>
            <a:pPr marL="0" indent="0">
              <a:buNone/>
            </a:pPr>
            <a:r>
              <a:rPr lang="ja-JP" altLang="ja-JP" sz="2400" dirty="0"/>
              <a:t>　</a:t>
            </a:r>
            <a:r>
              <a:rPr lang="ja-JP" altLang="en-US" sz="2400" dirty="0" smtClean="0"/>
              <a:t>　供給の限界は無いといえます。　なぜなら、生産があると</a:t>
            </a:r>
            <a:endParaRPr lang="en-US" altLang="ja-JP" sz="2400" dirty="0" smtClean="0"/>
          </a:p>
          <a:p>
            <a:pPr marL="0" indent="0">
              <a:buNone/>
            </a:pPr>
            <a:r>
              <a:rPr kumimoji="1" lang="ja-JP" altLang="ja-JP" sz="2400" dirty="0"/>
              <a:t>　</a:t>
            </a:r>
            <a:r>
              <a:rPr kumimoji="1" lang="ja-JP" altLang="en-US" sz="2400" dirty="0" smtClean="0"/>
              <a:t>　してもそれに要する資源は極めて少ないからです。生産の</a:t>
            </a:r>
            <a:endParaRPr kumimoji="1" lang="en-US" altLang="ja-JP" sz="2400" dirty="0" smtClean="0"/>
          </a:p>
          <a:p>
            <a:pPr marL="0" indent="0">
              <a:buNone/>
            </a:pPr>
            <a:r>
              <a:rPr lang="ja-JP" altLang="ja-JP" sz="2400" dirty="0"/>
              <a:t>　</a:t>
            </a:r>
            <a:r>
              <a:rPr lang="ja-JP" altLang="en-US" sz="2400" dirty="0" smtClean="0"/>
              <a:t>　必要の無い場合は無限の供給の可能性があると言えます。</a:t>
            </a:r>
            <a:endParaRPr lang="en-US" altLang="ja-JP" sz="2400" dirty="0" smtClean="0"/>
          </a:p>
          <a:p>
            <a:pPr marL="0" indent="0">
              <a:buNone/>
            </a:pPr>
            <a:r>
              <a:rPr kumimoji="1" lang="ja-JP" altLang="ja-JP" sz="2400" dirty="0"/>
              <a:t>　</a:t>
            </a:r>
            <a:r>
              <a:rPr kumimoji="1" lang="ja-JP" altLang="en-US" sz="2400" dirty="0" smtClean="0"/>
              <a:t>　したがって、有限の供給と有限の需要の関係で組み立てら</a:t>
            </a:r>
            <a:endParaRPr kumimoji="1" lang="en-US" altLang="ja-JP" sz="2400" dirty="0" smtClean="0"/>
          </a:p>
          <a:p>
            <a:pPr marL="0" indent="0">
              <a:buNone/>
            </a:pPr>
            <a:r>
              <a:rPr lang="ja-JP" altLang="ja-JP" sz="2400" dirty="0"/>
              <a:t>　</a:t>
            </a:r>
            <a:r>
              <a:rPr lang="ja-JP" altLang="en-US" sz="2400" dirty="0" smtClean="0"/>
              <a:t>　れている従来の経済学の理論では当てはならないことが</a:t>
            </a:r>
            <a:endParaRPr lang="en-US" altLang="ja-JP" sz="2400" dirty="0" smtClean="0"/>
          </a:p>
          <a:p>
            <a:pPr marL="0" indent="0">
              <a:buNone/>
            </a:pPr>
            <a:r>
              <a:rPr lang="ja-JP" altLang="ja-JP" sz="2400" dirty="0"/>
              <a:t>　</a:t>
            </a:r>
            <a:r>
              <a:rPr lang="ja-JP" altLang="en-US" sz="2400" dirty="0" smtClean="0"/>
              <a:t>　あります。</a:t>
            </a:r>
            <a:endParaRPr lang="en-US" altLang="ja-JP" sz="2400" dirty="0" smtClean="0"/>
          </a:p>
          <a:p>
            <a:pPr marL="0" indent="0">
              <a:buNone/>
            </a:pPr>
            <a:r>
              <a:rPr lang="ja-JP" altLang="ja-JP" sz="2400" dirty="0"/>
              <a:t>　</a:t>
            </a:r>
            <a:r>
              <a:rPr lang="ja-JP" altLang="en-US" sz="2400" dirty="0" smtClean="0"/>
              <a:t>　このコンテンツ固有の経済的な特性を知ることがビジネスを</a:t>
            </a:r>
            <a:endParaRPr lang="en-US" altLang="ja-JP" sz="2400" dirty="0" smtClean="0"/>
          </a:p>
          <a:p>
            <a:pPr marL="0" indent="0">
              <a:buNone/>
            </a:pPr>
            <a:r>
              <a:rPr lang="ja-JP" altLang="ja-JP" sz="2400" dirty="0"/>
              <a:t>　</a:t>
            </a:r>
            <a:r>
              <a:rPr lang="ja-JP" altLang="en-US" sz="2400" dirty="0" smtClean="0"/>
              <a:t>　デザインするときの鍵になります。</a:t>
            </a:r>
            <a:endParaRPr lang="en-US" altLang="ja-JP" sz="2400" dirty="0" smtClean="0"/>
          </a:p>
          <a:p>
            <a:pPr marL="0" indent="0">
              <a:buNone/>
            </a:pPr>
            <a:r>
              <a:rPr lang="ja-JP" altLang="ja-JP" sz="2400" dirty="0"/>
              <a:t>　</a:t>
            </a:r>
            <a:r>
              <a:rPr lang="ja-JP" altLang="en-US" sz="2400" dirty="0" smtClean="0"/>
              <a:t>　</a:t>
            </a:r>
            <a:endParaRPr lang="en-US" altLang="ja-JP" sz="2400" dirty="0" smtClean="0"/>
          </a:p>
          <a:p>
            <a:pPr marL="0" indent="0">
              <a:buNone/>
            </a:pPr>
            <a:r>
              <a:rPr lang="ja-JP" altLang="ja-JP" sz="2400" dirty="0"/>
              <a:t>　</a:t>
            </a:r>
            <a:r>
              <a:rPr lang="ja-JP" altLang="en-US" sz="2400" dirty="0" smtClean="0"/>
              <a:t>　ところで，供給が無限だから，といって価格をゼロにすると初期の</a:t>
            </a:r>
            <a:endParaRPr lang="en-US" altLang="ja-JP" sz="2400" dirty="0" smtClean="0"/>
          </a:p>
          <a:p>
            <a:pPr marL="0" indent="0">
              <a:buNone/>
            </a:pPr>
            <a:r>
              <a:rPr lang="ja-JP" altLang="ja-JP" sz="2400" dirty="0"/>
              <a:t>　</a:t>
            </a:r>
            <a:r>
              <a:rPr lang="ja-JP" altLang="en-US" sz="2400" dirty="0" smtClean="0"/>
              <a:t>　投資，すなわちクリエイティビティの投資部分を回収できなくなる</a:t>
            </a:r>
            <a:endParaRPr lang="en-US" altLang="ja-JP" sz="2400" dirty="0" smtClean="0"/>
          </a:p>
          <a:p>
            <a:pPr marL="0" indent="0">
              <a:buNone/>
            </a:pPr>
            <a:r>
              <a:rPr lang="ja-JP" altLang="ja-JP" sz="2400" dirty="0"/>
              <a:t>　</a:t>
            </a:r>
            <a:r>
              <a:rPr lang="ja-JP" altLang="en-US" sz="2400" dirty="0" smtClean="0"/>
              <a:t>　ので、再生産が出来なくなり、コンテンツを生み出す仕組みが止まって</a:t>
            </a:r>
            <a:endParaRPr lang="en-US" altLang="ja-JP" sz="2400" dirty="0" smtClean="0"/>
          </a:p>
          <a:p>
            <a:pPr marL="0" indent="0">
              <a:buNone/>
            </a:pPr>
            <a:r>
              <a:rPr lang="ja-JP" altLang="ja-JP" sz="2400" dirty="0"/>
              <a:t>　</a:t>
            </a:r>
            <a:r>
              <a:rPr lang="ja-JP" altLang="en-US" sz="2400" dirty="0" smtClean="0"/>
              <a:t>　しまいます。適正価格をどのように設定するか、は面白いテーマです。</a:t>
            </a:r>
            <a:endParaRPr lang="en-US" altLang="ja-JP" sz="2400" dirty="0" smtClean="0"/>
          </a:p>
          <a:p>
            <a:pPr marL="0" indent="0">
              <a:buNone/>
            </a:pPr>
            <a:endParaRPr kumimoji="1" lang="ja-JP" altLang="en-US" sz="2400" dirty="0"/>
          </a:p>
        </p:txBody>
      </p:sp>
    </p:spTree>
    <p:extLst>
      <p:ext uri="{BB962C8B-B14F-4D97-AF65-F5344CB8AC3E}">
        <p14:creationId xmlns:p14="http://schemas.microsoft.com/office/powerpoint/2010/main" val="1821998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質問</a:t>
            </a:r>
            <a:endParaRPr kumimoji="1" lang="ja-JP" altLang="en-US" sz="3200" dirty="0"/>
          </a:p>
        </p:txBody>
      </p:sp>
      <p:sp>
        <p:nvSpPr>
          <p:cNvPr id="3" name="コンテンツ プレースホルダー 2"/>
          <p:cNvSpPr>
            <a:spLocks noGrp="1"/>
          </p:cNvSpPr>
          <p:nvPr>
            <p:ph idx="1"/>
          </p:nvPr>
        </p:nvSpPr>
        <p:spPr/>
        <p:txBody>
          <a:bodyPr>
            <a:normAutofit/>
          </a:bodyPr>
          <a:lstStyle/>
          <a:p>
            <a:r>
              <a:rPr kumimoji="1" lang="ja-JP" altLang="en-US" sz="2400" dirty="0" smtClean="0"/>
              <a:t>なぜこの講座を選んだのか</a:t>
            </a:r>
            <a:endParaRPr kumimoji="1" lang="en-US" altLang="ja-JP" sz="2400" dirty="0" smtClean="0"/>
          </a:p>
          <a:p>
            <a:r>
              <a:rPr lang="ja-JP" altLang="en-US" sz="2400" dirty="0" smtClean="0"/>
              <a:t>何を期待して受講するのか</a:t>
            </a:r>
            <a:endParaRPr lang="en-US" altLang="ja-JP" sz="2400" dirty="0" smtClean="0"/>
          </a:p>
          <a:p>
            <a:r>
              <a:rPr kumimoji="1" lang="ja-JP" altLang="en-US" sz="2400" dirty="0" smtClean="0"/>
              <a:t>今の自分に取っての興味，関心はなにか</a:t>
            </a:r>
            <a:endParaRPr kumimoji="1" lang="en-US" altLang="ja-JP" sz="2400" dirty="0" smtClean="0"/>
          </a:p>
          <a:p>
            <a:r>
              <a:rPr lang="ja-JP" altLang="en-US" sz="2400" dirty="0" smtClean="0"/>
              <a:t>高校時代に得意であった科目はなにか</a:t>
            </a:r>
            <a:endParaRPr lang="en-US" altLang="ja-JP" sz="2400" dirty="0" smtClean="0"/>
          </a:p>
          <a:p>
            <a:r>
              <a:rPr kumimoji="1" lang="ja-JP" altLang="en-US" sz="2400" dirty="0" smtClean="0"/>
              <a:t>新聞、雑誌、本は読むか</a:t>
            </a:r>
            <a:endParaRPr kumimoji="1" lang="en-US" altLang="ja-JP" sz="2400" dirty="0" smtClean="0"/>
          </a:p>
          <a:p>
            <a:r>
              <a:rPr lang="ja-JP" altLang="en-US" sz="2400" dirty="0" smtClean="0"/>
              <a:t>テレビは見るか</a:t>
            </a:r>
            <a:endParaRPr lang="en-US" altLang="ja-JP" sz="2400" dirty="0" smtClean="0"/>
          </a:p>
          <a:p>
            <a:r>
              <a:rPr kumimoji="1" lang="ja-JP" altLang="en-US" sz="2400" dirty="0" smtClean="0"/>
              <a:t>携帯電話がなったらすぐ出るか</a:t>
            </a:r>
            <a:endParaRPr kumimoji="1" lang="en-US" altLang="ja-JP" sz="2400" dirty="0" smtClean="0"/>
          </a:p>
          <a:p>
            <a:r>
              <a:rPr lang="ja-JP" altLang="en-US" sz="2400" dirty="0" smtClean="0"/>
              <a:t>時間に余裕のあるときは何をしているのか</a:t>
            </a:r>
            <a:endParaRPr lang="en-US" altLang="ja-JP" sz="2400" dirty="0" smtClean="0"/>
          </a:p>
          <a:p>
            <a:r>
              <a:rPr kumimoji="1" lang="ja-JP" altLang="en-US" sz="2400" dirty="0" smtClean="0"/>
              <a:t>どんなことを仕事にしたいとかんがえているか</a:t>
            </a:r>
            <a:endParaRPr kumimoji="1" lang="en-US" altLang="ja-JP" sz="2400" dirty="0" smtClean="0"/>
          </a:p>
          <a:p>
            <a:pPr marL="0" indent="0">
              <a:buNone/>
            </a:pPr>
            <a:endParaRPr kumimoji="1" lang="ja-JP" altLang="en-US" sz="2400" dirty="0"/>
          </a:p>
        </p:txBody>
      </p:sp>
    </p:spTree>
    <p:extLst>
      <p:ext uri="{BB962C8B-B14F-4D97-AF65-F5344CB8AC3E}">
        <p14:creationId xmlns:p14="http://schemas.microsoft.com/office/powerpoint/2010/main" val="104545741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TotalTime>
  <Words>447</Words>
  <Application>Microsoft Macintosh PowerPoint</Application>
  <PresentationFormat>画面に合わせる (4:3)</PresentationFormat>
  <Paragraphs>81</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ホワイト</vt:lpstr>
      <vt:lpstr>コンテンツ・クリエイティビティ・ビジネス ２０１３年度の開講にあたって</vt:lpstr>
      <vt:lpstr>開講にあたって</vt:lpstr>
      <vt:lpstr>コンテンツ・クリエイティビティ・ビジネス</vt:lpstr>
      <vt:lpstr>コンテンツ・クリエイティビティ・ビジネス</vt:lpstr>
      <vt:lpstr>コンテンツ・クリエイティビティ・ビジネス</vt:lpstr>
      <vt:lpstr>コンテンツ・クリエイティビティ・ビジネス</vt:lpstr>
      <vt:lpstr>コンテンツ・クリエイティビティ・ビジネス</vt:lpstr>
      <vt:lpstr>質問</vt:lpstr>
    </vt:vector>
  </TitlesOfParts>
  <Company>１２１ワークスLLC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コンテンツ・クリエイティビティ・ビジネス ２０１３年度の開講にあたって</dc:title>
  <dc:creator>廣瀬 禎彦</dc:creator>
  <cp:lastModifiedBy>廣瀬 禎彦</cp:lastModifiedBy>
  <cp:revision>9</cp:revision>
  <dcterms:created xsi:type="dcterms:W3CDTF">2013-04-02T00:23:54Z</dcterms:created>
  <dcterms:modified xsi:type="dcterms:W3CDTF">2013-04-02T02:06:25Z</dcterms:modified>
</cp:coreProperties>
</file>